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56" r:id="rId3"/>
    <p:sldId id="257" r:id="rId4"/>
    <p:sldId id="261" r:id="rId5"/>
    <p:sldId id="262" r:id="rId6"/>
    <p:sldId id="263" r:id="rId7"/>
    <p:sldId id="265" r:id="rId8"/>
    <p:sldId id="268" r:id="rId9"/>
    <p:sldId id="269" r:id="rId10"/>
    <p:sldId id="273" r:id="rId11"/>
    <p:sldId id="274" r:id="rId12"/>
    <p:sldId id="283" r:id="rId13"/>
    <p:sldId id="258" r:id="rId14"/>
    <p:sldId id="278" r:id="rId15"/>
    <p:sldId id="280" r:id="rId16"/>
    <p:sldId id="279" r:id="rId17"/>
    <p:sldId id="282" r:id="rId18"/>
    <p:sldId id="277" r:id="rId19"/>
    <p:sldId id="275" r:id="rId20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E22578-9FFF-4F7C-989B-960F4F6433FA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973DF9-E6F0-41E0-8C5F-C6EEBED1240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DF7D09-B912-4E51-AFDF-6DA02C914680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937BEB-A879-431A-9512-7567C1741DCA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bg-BG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FF4CA6-6C5C-4BA6-9187-1D03827150FA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bg-BG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69CA4A-0EFC-4C30-BD55-74EB7444AC5F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bg-BG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6DA9FD-ACD9-482A-A95A-E674899117B0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bg-BG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705EEE-E1CE-40B4-898B-8DB4F22D57CD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bg-BG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941E17-73D1-45AC-80FF-BD1374F2299A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bg-BG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55745F-4D73-440B-8E57-AC7DC5AD2CDB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bg-BG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7CEA-3049-45EE-A4C1-2D1E63EB8252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381C-FD5A-413B-8A9D-355132DB7DE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D661-E5BC-4959-BAD6-84A4E9F2E707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B297-2167-468A-A019-D8C1304007B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2E79-4F04-4B0D-9D80-992AF933E742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0802-7683-4029-82D8-FFF670BBFE1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6C31-27BE-4A28-9B01-EC0368D78716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DC13-EC36-491E-B9FD-C92248E2673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54B6-DC1D-4FB6-9C9C-EDEE54C8E2AB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5856-043F-45F5-9F4F-673A0F29918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2E88-90A6-4E8E-BA38-D854010DF5AC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8B95-83F6-429F-9954-DC9FFF666C6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B0F0-D7FE-497E-BA3F-4F5CA1305040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B144-E5D5-4D61-B383-19F22CC71D0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C0835-73AD-487B-A895-88BD38E98BD7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E1CC-C130-4BDC-9FCF-6706112C41E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44D5-0140-47FA-9A97-7810B26721A5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FDEE-4106-48FC-AC2F-66CA8A94324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2AF8-A557-4AF8-8224-03601707792B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2B88-E900-4BD2-9BC0-DAF6D079392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906C-C683-4EBD-98FE-86222BBFC79D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CA16-EB15-435B-8528-120C5F3D578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 advTm="7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2BEBEB-A807-469B-8183-551BE831EB05}" type="datetimeFigureOut">
              <a:rPr lang="bg-BG"/>
              <a:pPr>
                <a:defRPr/>
              </a:pPr>
              <a:t>08.3.2017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B3A39D-4061-4848-800B-63476F08238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Violeta_Miteva\2015_2016_old\KONKURSI\Konkurs_8mart\Tyrkian_Salif_11kl_SOU_Levski\instrumental_piano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bini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 spd="slow" advTm="7000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S9J6TNVZX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0"/>
            <a:ext cx="5976937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24876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ZoneTexte 2"/>
          <p:cNvSpPr txBox="1">
            <a:spLocks noChangeArrowheads="1"/>
          </p:cNvSpPr>
          <p:nvPr/>
        </p:nvSpPr>
        <p:spPr bwMode="auto">
          <a:xfrm>
            <a:off x="107950" y="3433763"/>
            <a:ext cx="28670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err="1">
                <a:solidFill>
                  <a:srgbClr val="D6A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Прегръдката</a:t>
            </a:r>
            <a:r>
              <a:rPr lang="bg-BG" sz="4000" dirty="0">
                <a:solidFill>
                  <a:srgbClr val="D6A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err="1">
                <a:solidFill>
                  <a:srgbClr val="D6A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fr-FR" sz="4000" dirty="0">
                <a:solidFill>
                  <a:srgbClr val="D6A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bg-BG" sz="4000" dirty="0">
              <a:solidFill>
                <a:srgbClr val="D6A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err="1">
                <a:solidFill>
                  <a:srgbClr val="D6A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Слънцето</a:t>
            </a:r>
            <a:r>
              <a:rPr lang="bg-BG" sz="4000" dirty="0">
                <a:solidFill>
                  <a:srgbClr val="D6A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...</a:t>
            </a:r>
            <a:endParaRPr lang="fr-FR" sz="4000" dirty="0">
              <a:solidFill>
                <a:srgbClr val="D6A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45" name="ZoneTexte 3"/>
          <p:cNvSpPr txBox="1">
            <a:spLocks noChangeArrowheads="1"/>
          </p:cNvSpPr>
          <p:nvPr/>
        </p:nvSpPr>
        <p:spPr bwMode="auto">
          <a:xfrm>
            <a:off x="323850" y="5516563"/>
            <a:ext cx="5834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r" defTabSz="912813"/>
            <a:r>
              <a:rPr lang="bg-BG" sz="4000">
                <a:latin typeface="Monotype Corsiva" pitchFamily="66" charset="0"/>
              </a:rPr>
              <a:t>Т</a:t>
            </a:r>
            <a:r>
              <a:rPr lang="fr-FR" sz="4000">
                <a:latin typeface="Monotype Corsiva" pitchFamily="66" charset="0"/>
              </a:rPr>
              <a:t>върдостта на диаманта</a:t>
            </a:r>
            <a:r>
              <a:rPr lang="bg-BG" sz="4000">
                <a:latin typeface="Monotype Corsiva" pitchFamily="66" charset="0"/>
              </a:rPr>
              <a:t> ...</a:t>
            </a:r>
          </a:p>
          <a:p>
            <a:pPr algn="r" defTabSz="912813"/>
            <a:r>
              <a:rPr lang="bg-BG" sz="4000">
                <a:latin typeface="Monotype Corsiva" pitchFamily="66" charset="0"/>
              </a:rPr>
              <a:t>Силата на лъва </a:t>
            </a:r>
            <a:endParaRPr lang="fr-FR" sz="400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GALA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400425"/>
            <a:ext cx="187166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ZoneTexte 2"/>
          <p:cNvSpPr txBox="1">
            <a:spLocks noChangeArrowheads="1"/>
          </p:cNvSpPr>
          <p:nvPr/>
        </p:nvSpPr>
        <p:spPr bwMode="auto">
          <a:xfrm>
            <a:off x="1403350" y="5229225"/>
            <a:ext cx="72659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err="1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Срамежливостта</a:t>
            </a:r>
            <a:r>
              <a:rPr lang="fr-FR" sz="4000" dirty="0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dirty="0" err="1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</a:t>
            </a:r>
            <a:r>
              <a:rPr lang="fr-FR" sz="4000" dirty="0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dirty="0" err="1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гълъбицата</a:t>
            </a:r>
            <a:r>
              <a:rPr lang="bg-BG" sz="4000" dirty="0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...</a:t>
            </a:r>
          </a:p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Cyrl-AZ" sz="4000" dirty="0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</a:t>
            </a:r>
            <a:r>
              <a:rPr lang="fr-FR" sz="4000" dirty="0" err="1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рацията</a:t>
            </a:r>
            <a:r>
              <a:rPr lang="fr-FR" sz="4000" dirty="0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dirty="0" err="1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</a:t>
            </a:r>
            <a:r>
              <a:rPr lang="fr-FR" sz="4000" dirty="0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dirty="0" err="1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лебедовите</a:t>
            </a:r>
            <a:r>
              <a:rPr lang="fr-FR" sz="4000" dirty="0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bg-BG" sz="4000" dirty="0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</a:t>
            </a:r>
            <a:r>
              <a:rPr lang="fr-FR" sz="4000" dirty="0" err="1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рила</a:t>
            </a:r>
            <a:r>
              <a:rPr lang="bg-BG" sz="4000" dirty="0">
                <a:solidFill>
                  <a:srgbClr val="002A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...</a:t>
            </a:r>
            <a:endParaRPr lang="fr-FR" sz="4000" dirty="0">
              <a:solidFill>
                <a:srgbClr val="002A7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dirty="0">
              <a:solidFill>
                <a:srgbClr val="002A7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dia de la muj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5C1A7"/>
              </a:clrFrom>
              <a:clrTo>
                <a:srgbClr val="E5C1A7">
                  <a:alpha val="0"/>
                </a:srgbClr>
              </a:clrTo>
            </a:clrChange>
            <a:lum bright="-9000" contrast="9000"/>
          </a:blip>
          <a:stretch>
            <a:fillRect/>
          </a:stretch>
        </p:blipFill>
        <p:spPr>
          <a:xfrm>
            <a:off x="3923928" y="782946"/>
            <a:ext cx="3846665" cy="55263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4" name="Картина 3" descr="flowers - 2zxCQ-mz1m - prin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" contrast="9000"/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Правоъгълник 2"/>
          <p:cNvSpPr/>
          <p:nvPr/>
        </p:nvSpPr>
        <p:spPr>
          <a:xfrm>
            <a:off x="2339752" y="3933056"/>
            <a:ext cx="6552728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>
                <a:ln w="2222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bg-BG" sz="5400" b="1" dirty="0">
                <a:ln w="317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8 март</a:t>
            </a:r>
            <a:r>
              <a:rPr lang="bg-BG" sz="4400" b="1" dirty="0">
                <a:ln w="317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en-US" sz="4400" b="1" dirty="0">
              <a:ln w="317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>
                <a:ln w="2222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е Денят на дамата и майката, в който изразяваме уважение към жените.</a:t>
            </a:r>
          </a:p>
        </p:txBody>
      </p: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3333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МАЙКАТА</a:t>
            </a:r>
            <a:endParaRPr lang="bg-B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25962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Monotype Corsiva" pitchFamily="66" charset="0"/>
              </a:rPr>
              <a:t>Сигурно Господ е решил майката да бъде най-специалното нещо на света. И затова й е отредил щастието да бъде вечно обичана. Тя е първата, която пълни очите ни, щом надигнем глава да надзърнем в белия свят. </a:t>
            </a:r>
          </a:p>
        </p:txBody>
      </p:sp>
      <p:grpSp>
        <p:nvGrpSpPr>
          <p:cNvPr id="13316" name="Group 11"/>
          <p:cNvGrpSpPr>
            <a:grpSpLocks/>
          </p:cNvGrpSpPr>
          <p:nvPr/>
        </p:nvGrpSpPr>
        <p:grpSpPr bwMode="auto">
          <a:xfrm>
            <a:off x="900113" y="5084763"/>
            <a:ext cx="7488237" cy="1296987"/>
            <a:chOff x="323528" y="5157192"/>
            <a:chExt cx="7487741" cy="1296144"/>
          </a:xfrm>
        </p:grpSpPr>
        <p:pic>
          <p:nvPicPr>
            <p:cNvPr id="13317" name="Picture 9" descr="tumblr_makrntSgRi1r7y61oo1_400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5157192"/>
              <a:ext cx="374332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10" descr="tumblr_makrntSgRi1r7y61oo1_400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5157936"/>
              <a:ext cx="374332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МАЙКАТА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Monotype Corsiva" pitchFamily="66" charset="0"/>
              </a:rPr>
              <a:t>Майчина е първата усмивка, милувка, песен. Млякото, сълзите, бръчките, които волно или не сме й издълбали. Но колкото и да е набраздено лицето й, снежна главата и изморено тялото, за нас тя си остава най-красивото, силно, умно, мъдро и благородно създание, което е минало през живота ни.</a:t>
            </a:r>
          </a:p>
          <a:p>
            <a:endParaRPr lang="bg-BG" smtClean="0">
              <a:solidFill>
                <a:schemeClr val="bg1"/>
              </a:solidFill>
            </a:endParaRPr>
          </a:p>
        </p:txBody>
      </p:sp>
      <p:pic>
        <p:nvPicPr>
          <p:cNvPr id="14340" name="Picture 3" descr="tumblr_inline_mvx1ghZWPG1r8art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8713" y="981075"/>
            <a:ext cx="2971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2013 - 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288" y="5373688"/>
            <a:ext cx="52070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tumblr_inline_mvx1ghZWPG1r8art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966788"/>
            <a:ext cx="2971801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^^^Beautiful Girl in a Beautiful - 2zxDk-nxKH - print.jpg"/>
          <p:cNvPicPr>
            <a:picLocks noChangeAspect="1"/>
          </p:cNvPicPr>
          <p:nvPr/>
        </p:nvPicPr>
        <p:blipFill>
          <a:blip r:embed="rId2" cstate="print">
            <a:lum bright="-9000" contrast="9000"/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Me-lissy005 - 2zxDk-nz7k - print.jpg"/>
          <p:cNvPicPr>
            <a:picLocks noChangeAspect="1"/>
          </p:cNvPicPr>
          <p:nvPr/>
        </p:nvPicPr>
        <p:blipFill>
          <a:blip r:embed="rId2" cstate="print">
            <a:lum bright="-9000" contrast="9000"/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Mothers Day - 2zxCQ-mwYc - pri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lum bright="-9000" contrast="9000"/>
          </a:blip>
          <a:stretch>
            <a:fillRect/>
          </a:stretch>
        </p:blipFill>
        <p:spPr>
          <a:xfrm>
            <a:off x="251520" y="260649"/>
            <a:ext cx="8640960" cy="633670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5ofo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normal_Hope%20Bloo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1979613" y="981075"/>
            <a:ext cx="52720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pPr defTabSz="265113"/>
            <a:r>
              <a:rPr lang="bg-BG" sz="6000" dirty="0">
                <a:solidFill>
                  <a:srgbClr val="FF0000"/>
                </a:solidFill>
                <a:latin typeface="Monotype Corsiva" pitchFamily="66" charset="0"/>
              </a:rPr>
              <a:t>Честит празник!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4247217"/>
            <a:ext cx="83534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Презентацията изготви: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Тюркян </a:t>
            </a:r>
            <a:r>
              <a:rPr lang="bg-B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Фикри Салиф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bg-B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bg-B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клас, </a:t>
            </a:r>
            <a:r>
              <a:rPr lang="bg-B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 </a:t>
            </a:r>
            <a:r>
              <a:rPr lang="bg-B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“Васил Левски”, гр. Хасково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Ръководител: Виолета </a:t>
            </a:r>
            <a:r>
              <a:rPr lang="bg-B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Митева</a:t>
            </a:r>
            <a:endParaRPr lang="bg-BG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272" tIns="40636" rIns="81272" bIns="40636" anchor="ctr"/>
          <a:lstStyle/>
          <a:p>
            <a:endParaRPr lang="bg-BG">
              <a:latin typeface="Calibri" pitchFamily="34" charset="0"/>
            </a:endParaRPr>
          </a:p>
        </p:txBody>
      </p:sp>
      <p:pic>
        <p:nvPicPr>
          <p:cNvPr id="104451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3675" y="2906713"/>
            <a:ext cx="5672138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Picture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0965">
            <a:off x="-347663" y="-425450"/>
            <a:ext cx="3821113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47738"/>
            <a:ext cx="16383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5" y="2990850"/>
            <a:ext cx="4978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75" y="1470025"/>
            <a:ext cx="36544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3675" y="2906713"/>
            <a:ext cx="5672138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9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2252663"/>
            <a:ext cx="497840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10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725" y="1339850"/>
            <a:ext cx="365442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9" name="Picture 11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12825"/>
            <a:ext cx="16383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025" y="620713"/>
            <a:ext cx="5672138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70" name="Picture 2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1012825"/>
            <a:ext cx="1636713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366E-6 4.61991E-6 L 0.16553 -0.03675 C 0.1745 -0.02058 0.36526 -0.06048 0.36526 -0.03507 C 0.40189 -0.0273 0.40523 -0.02856 0.43077 -0.00105 C 0.45706 0.02729 0.51513 0.09428 0.52318 0.13523 L 0.4788 0.24422 L 0.38015 0.29378 " pathEditMode="relative" rAng="0" ptsTypes="FffaFAF">
                                      <p:cBhvr>
                                        <p:cTn id="6" dur="5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1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8948E-6 -1.76396E-6 C 0.04393 0.08043 0.08816 0.16044 0.08877 0.25032 C 0.08938 0.33998 0.06901 0.49118 0.0038 0.53906 C -0.06155 0.58694 -0.20808 0.56153 -0.30232 0.53717 C -0.39671 0.51281 -0.51983 0.4958 -0.56254 0.39227 C -0.60541 0.28875 -0.61346 0.01071 -0.55981 -0.084 C -0.50646 -0.1787 -0.35582 -0.18164 -0.24061 -0.1766 C -0.12539 -0.17156 0.05427 -0.07959 0.13179 -0.05397 " pathEditMode="relative" rAng="0" ptsTypes="aaaaaaaa">
                                      <p:cBhvr>
                                        <p:cTn id="52" dur="5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634E-6 -5.2079E-7 C 0.05218 0.00378 0.10435 0.00777 0.11333 0.04199 C 0.1223 0.07622 0.07819 0.15224 0.0537 0.20495 C 0.02921 0.25766 -0.03802 0.29189 -0.03392 0.35804 C -0.02981 0.42419 0.02191 0.56887 0.07819 0.60163 C 0.13447 0.63439 0.2662 0.56257 0.30378 0.5548 " pathEditMode="relative" ptsTypes="aaaaaA">
                                      <p:cBhvr>
                                        <p:cTn id="55" dur="20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259E-7 -3.35993E-8 C 0.09355 -0.02394 0.1871 -0.04767 0.23486 -0.03234 C 0.28262 -0.01701 0.26194 0.04241 0.28628 0.09176 C 0.31061 0.14111 0.33906 0.21818 0.38089 0.26438 C 0.42272 0.31058 0.5076 0.33872 0.53742 0.36917 C 0.56723 0.39962 0.58062 0.4244 0.55963 0.44666 C 0.53863 0.46871 0.45999 0.49811 0.41131 0.50126 C 0.36264 0.50441 0.29936 0.48614 0.26757 0.46598 C 0.23577 0.44582 0.22862 0.395 0.22087 0.38051 " pathEditMode="relative" ptsTypes="aaaaaaaaA">
                                      <p:cBhvr>
                                        <p:cTn id="5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8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7385"/>
            <a:ext cx="5508104" cy="734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527175"/>
            <a:ext cx="7772400" cy="1470025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bg-B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Жена </a:t>
            </a:r>
            <a:r>
              <a:rPr lang="bg-B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</a:t>
            </a:r>
            <a:br>
              <a:rPr lang="bg-B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твоето име е обич </a:t>
            </a:r>
            <a:endParaRPr lang="bg-B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2779713" y="4941888"/>
            <a:ext cx="6400800" cy="1752600"/>
          </a:xfrm>
        </p:spPr>
        <p:txBody>
          <a:bodyPr/>
          <a:lstStyle/>
          <a:p>
            <a:pPr algn="r"/>
            <a:r>
              <a:rPr lang="bg-BG" sz="2600" dirty="0" smtClean="0">
                <a:solidFill>
                  <a:schemeClr val="bg1"/>
                </a:solidFill>
                <a:latin typeface="Monotype Corsiva" pitchFamily="66" charset="0"/>
              </a:rPr>
              <a:t>Изготвила: </a:t>
            </a:r>
          </a:p>
          <a:p>
            <a:pPr algn="r"/>
            <a:r>
              <a:rPr lang="bg-BG" sz="2600" dirty="0" smtClean="0">
                <a:solidFill>
                  <a:schemeClr val="bg1"/>
                </a:solidFill>
                <a:latin typeface="Monotype Corsiva" pitchFamily="66" charset="0"/>
              </a:rPr>
              <a:t>Тюркиян Фикри Салиф, 12кл.</a:t>
            </a:r>
          </a:p>
          <a:p>
            <a:pPr algn="r"/>
            <a:r>
              <a:rPr lang="bg-BG" sz="2600" dirty="0" smtClean="0">
                <a:solidFill>
                  <a:schemeClr val="bg1"/>
                </a:solidFill>
                <a:latin typeface="Monotype Corsiva" pitchFamily="66" charset="0"/>
              </a:rPr>
              <a:t>СУ “Васил Левски”, Хасково</a:t>
            </a:r>
          </a:p>
          <a:p>
            <a:pPr algn="r"/>
            <a:r>
              <a:rPr lang="bg-BG" sz="2600" dirty="0" smtClean="0">
                <a:solidFill>
                  <a:schemeClr val="bg1"/>
                </a:solidFill>
                <a:latin typeface="Monotype Corsiva" pitchFamily="66" charset="0"/>
              </a:rPr>
              <a:t>Ръководител: Виолета Митева </a:t>
            </a:r>
          </a:p>
          <a:p>
            <a:pPr algn="r"/>
            <a:endParaRPr lang="bg-BG" sz="2600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instrumental_pia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РЕЗЮМЕ</a:t>
            </a:r>
            <a:endParaRPr lang="bg-B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pPr algn="ctr"/>
            <a:r>
              <a:rPr lang="bg-BG" smtClean="0">
                <a:solidFill>
                  <a:schemeClr val="bg1"/>
                </a:solidFill>
                <a:latin typeface="Monotype Corsiva" pitchFamily="66" charset="0"/>
              </a:rPr>
              <a:t>Международния ден на жената - История на празника 8 март; </a:t>
            </a:r>
          </a:p>
          <a:p>
            <a:pPr algn="ctr"/>
            <a:r>
              <a:rPr lang="bg-BG" smtClean="0">
                <a:solidFill>
                  <a:schemeClr val="bg1"/>
                </a:solidFill>
                <a:latin typeface="Monotype Corsiva" pitchFamily="66" charset="0"/>
              </a:rPr>
              <a:t>Магията на Жената;</a:t>
            </a:r>
          </a:p>
          <a:p>
            <a:pPr algn="ctr"/>
            <a:r>
              <a:rPr lang="bg-BG" smtClean="0">
                <a:solidFill>
                  <a:schemeClr val="bg1"/>
                </a:solidFill>
                <a:latin typeface="Monotype Corsiva" pitchFamily="66" charset="0"/>
              </a:rPr>
              <a:t>Жената – майка;</a:t>
            </a:r>
          </a:p>
          <a:p>
            <a:pPr algn="ctr"/>
            <a:r>
              <a:rPr lang="bg-BG" smtClean="0">
                <a:solidFill>
                  <a:schemeClr val="bg1"/>
                </a:solidFill>
                <a:latin typeface="Monotype Corsiva" pitchFamily="66" charset="0"/>
              </a:rPr>
              <a:t>Стихове за Жената и Майката .</a:t>
            </a:r>
          </a:p>
          <a:p>
            <a:pPr algn="ctr"/>
            <a:endParaRPr lang="bg-BG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60363" y="5427663"/>
            <a:ext cx="85328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onotype Corsiva" pitchFamily="66" charset="0"/>
              </a:rPr>
              <a:t>Първият Ден на жената е отбелязан на 23 февруари 1909 г. в САЩ по инициатива на Американската социалистическа партия.</a:t>
            </a:r>
            <a:endParaRPr lang="bg-BG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8" name="Picture 4" descr="C:\Documents and Settings\PC Owner\Desktop\8mart\38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458" y="3850357"/>
            <a:ext cx="333375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PC Owner\Desktop\8mart\8-mart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171" y="116632"/>
            <a:ext cx="4898349" cy="652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-180975" y="1196975"/>
            <a:ext cx="4465638" cy="6724650"/>
          </a:xfrm>
        </p:spPr>
        <p:txBody>
          <a:bodyPr/>
          <a:lstStyle/>
          <a:p>
            <a:pPr algn="r"/>
            <a:r>
              <a:rPr lang="en-US" sz="2800" b="1" smtClean="0">
                <a:latin typeface="Monotype Corsiva" pitchFamily="66" charset="0"/>
              </a:rPr>
              <a:t>Международният ден на жената се празнува всяка година на 8 март. Това е ден за международно признание на икономическите, политическите и обществени постижения на жените. Започнал като политическо събитие, празника постепенно става част от културата на много страни</a:t>
            </a:r>
            <a:r>
              <a:rPr lang="bg-BG" sz="2800" b="1" smtClean="0">
                <a:latin typeface="Monotype Corsiva" pitchFamily="66" charset="0"/>
              </a:rPr>
              <a:t>.</a:t>
            </a:r>
            <a:endParaRPr lang="bg-BG" b="1" smtClean="0"/>
          </a:p>
        </p:txBody>
      </p: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-26988"/>
            <a:ext cx="8229600" cy="1143001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275" y="1123950"/>
            <a:ext cx="4979988" cy="568960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Monotype Corsiva" pitchFamily="66" charset="0"/>
              </a:rPr>
              <a:t>Календарната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дата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се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свързва</a:t>
            </a:r>
            <a:r>
              <a:rPr lang="en-US" dirty="0" smtClean="0">
                <a:latin typeface="Monotype Corsiva" pitchFamily="66" charset="0"/>
              </a:rPr>
              <a:t> с </a:t>
            </a:r>
            <a:r>
              <a:rPr lang="en-US" dirty="0" err="1" smtClean="0">
                <a:latin typeface="Monotype Corsiva" pitchFamily="66" charset="0"/>
              </a:rPr>
              <a:t>първата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масова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проява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на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жени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работнички</a:t>
            </a:r>
            <a:r>
              <a:rPr lang="en-US" dirty="0" smtClean="0">
                <a:latin typeface="Monotype Corsiva" pitchFamily="66" charset="0"/>
              </a:rPr>
              <a:t>, </a:t>
            </a:r>
            <a:r>
              <a:rPr lang="en-US" dirty="0" err="1" smtClean="0">
                <a:latin typeface="Monotype Corsiva" pitchFamily="66" charset="0"/>
              </a:rPr>
              <a:t>състояла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се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на</a:t>
            </a:r>
            <a:r>
              <a:rPr lang="en-US" dirty="0" smtClean="0">
                <a:latin typeface="Monotype Corsiva" pitchFamily="66" charset="0"/>
              </a:rPr>
              <a:t> 8 </a:t>
            </a:r>
            <a:r>
              <a:rPr lang="en-US" dirty="0" err="1" smtClean="0">
                <a:latin typeface="Monotype Corsiva" pitchFamily="66" charset="0"/>
              </a:rPr>
              <a:t>март</a:t>
            </a:r>
            <a:r>
              <a:rPr lang="en-US" dirty="0" smtClean="0">
                <a:latin typeface="Monotype Corsiva" pitchFamily="66" charset="0"/>
              </a:rPr>
              <a:t> 1857 г. в </a:t>
            </a:r>
            <a:r>
              <a:rPr lang="en-US" dirty="0" err="1" smtClean="0">
                <a:latin typeface="Monotype Corsiva" pitchFamily="66" charset="0"/>
              </a:rPr>
              <a:t>Ню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Йорк</a:t>
            </a:r>
            <a:r>
              <a:rPr lang="en-US" dirty="0" smtClean="0">
                <a:latin typeface="Monotype Corsiva" pitchFamily="66" charset="0"/>
              </a:rPr>
              <a:t>. </a:t>
            </a:r>
            <a:r>
              <a:rPr lang="en-US" dirty="0" err="1" smtClean="0">
                <a:latin typeface="Monotype Corsiva" pitchFamily="66" charset="0"/>
              </a:rPr>
              <a:t>Жените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от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шивашки</a:t>
            </a:r>
            <a:r>
              <a:rPr lang="en-US" dirty="0" smtClean="0">
                <a:latin typeface="Monotype Corsiva" pitchFamily="66" charset="0"/>
              </a:rPr>
              <a:t> и </a:t>
            </a:r>
            <a:r>
              <a:rPr lang="en-US" dirty="0" err="1" smtClean="0">
                <a:latin typeface="Monotype Corsiva" pitchFamily="66" charset="0"/>
              </a:rPr>
              <a:t>текстилни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предприятия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излизат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на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протест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против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лошите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условия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на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труд</a:t>
            </a:r>
            <a:r>
              <a:rPr lang="en-US" dirty="0" smtClean="0">
                <a:latin typeface="Monotype Corsiva" pitchFamily="66" charset="0"/>
              </a:rPr>
              <a:t> и </a:t>
            </a:r>
            <a:r>
              <a:rPr lang="en-US" dirty="0" err="1" smtClean="0">
                <a:latin typeface="Monotype Corsiva" pitchFamily="66" charset="0"/>
              </a:rPr>
              <a:t>ниските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заплати</a:t>
            </a:r>
            <a:r>
              <a:rPr lang="en-US" dirty="0" smtClean="0">
                <a:latin typeface="Monotype Corsiva" pitchFamily="66" charset="0"/>
              </a:rPr>
              <a:t>. </a:t>
            </a:r>
            <a:r>
              <a:rPr lang="en-US" dirty="0" err="1" smtClean="0">
                <a:latin typeface="Monotype Corsiva" pitchFamily="66" charset="0"/>
              </a:rPr>
              <a:t>Работничките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са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атакувани</a:t>
            </a:r>
            <a:r>
              <a:rPr lang="en-US" dirty="0" smtClean="0">
                <a:latin typeface="Monotype Corsiva" pitchFamily="66" charset="0"/>
              </a:rPr>
              <a:t> и </a:t>
            </a:r>
            <a:r>
              <a:rPr lang="en-US" dirty="0" err="1" smtClean="0">
                <a:latin typeface="Monotype Corsiva" pitchFamily="66" charset="0"/>
              </a:rPr>
              <a:t>разпръснати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от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полицията</a:t>
            </a:r>
            <a:r>
              <a:rPr lang="en-US" dirty="0" smtClean="0">
                <a:latin typeface="Monotype Corsiva" pitchFamily="66" charset="0"/>
              </a:rPr>
              <a:t>.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/>
          </a:p>
        </p:txBody>
      </p:sp>
      <p:pic>
        <p:nvPicPr>
          <p:cNvPr id="2051" name="Picture 3" descr="C:\Documents and Settings\PC Owner\Desktop\8mart\24dr39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439505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PC Owner\Desktop\8mart\22228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2952750"/>
          </a:xfrm>
        </p:spPr>
        <p:txBody>
          <a:bodyPr/>
          <a:lstStyle/>
          <a:p>
            <a:pPr algn="ctr"/>
            <a:r>
              <a:rPr lang="bg-BG" b="1" smtClean="0">
                <a:latin typeface="Monotype Corsiva" pitchFamily="66" charset="0"/>
              </a:rPr>
              <a:t>						</a:t>
            </a:r>
            <a:endParaRPr lang="en-US" b="1" smtClean="0">
              <a:latin typeface="Monotype Corsiva" pitchFamily="66" charset="0"/>
            </a:endParaRPr>
          </a:p>
          <a:p>
            <a:endParaRPr lang="bg-BG" b="1" smtClean="0"/>
          </a:p>
        </p:txBody>
      </p:sp>
      <p:sp>
        <p:nvSpPr>
          <p:cNvPr id="6" name="Rectangle 5"/>
          <p:cNvSpPr/>
          <p:nvPr/>
        </p:nvSpPr>
        <p:spPr>
          <a:xfrm>
            <a:off x="251520" y="2276872"/>
            <a:ext cx="8597412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Monotype Corsiva" pitchFamily="66" charset="0"/>
              </a:rPr>
              <a:t>Бъди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нежна</a:t>
            </a:r>
            <a:r>
              <a:rPr lang="en-US" sz="4000" b="1" dirty="0">
                <a:latin typeface="Monotype Corsiva" pitchFamily="66" charset="0"/>
              </a:rPr>
              <a:t>, </a:t>
            </a:r>
            <a:r>
              <a:rPr lang="en-US" sz="4000" b="1" dirty="0" err="1">
                <a:latin typeface="Monotype Corsiva" pitchFamily="66" charset="0"/>
              </a:rPr>
              <a:t>красива</a:t>
            </a:r>
            <a:r>
              <a:rPr lang="en-US" sz="4000" b="1" dirty="0">
                <a:latin typeface="Monotype Corsiva" pitchFamily="66" charset="0"/>
              </a:rPr>
              <a:t>,</a:t>
            </a:r>
            <a:r>
              <a:rPr lang="bg-BG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вдъхновена</a:t>
            </a:r>
            <a:r>
              <a:rPr lang="en-US" sz="4000" b="1" dirty="0">
                <a:latin typeface="Monotype Corsiva" pitchFamily="66" charset="0"/>
              </a:rPr>
              <a:t> и </a:t>
            </a:r>
            <a:r>
              <a:rPr lang="en-US" sz="4000" b="1" dirty="0" err="1">
                <a:latin typeface="Monotype Corsiva" pitchFamily="66" charset="0"/>
              </a:rPr>
              <a:t>прекрасна</a:t>
            </a:r>
            <a:r>
              <a:rPr lang="en-US" sz="4000" b="1" dirty="0">
                <a:latin typeface="Monotype Corsiva" pitchFamily="66" charset="0"/>
              </a:rPr>
              <a:t>! </a:t>
            </a:r>
            <a:br>
              <a:rPr lang="en-US" sz="4000" b="1" dirty="0">
                <a:latin typeface="Monotype Corsiva" pitchFamily="66" charset="0"/>
              </a:rPr>
            </a:br>
            <a:r>
              <a:rPr lang="en-US" sz="4000" b="1" dirty="0" err="1">
                <a:latin typeface="Monotype Corsiva" pitchFamily="66" charset="0"/>
              </a:rPr>
              <a:t>Бъди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себе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си</a:t>
            </a:r>
            <a:r>
              <a:rPr lang="en-US" sz="4000" b="1" dirty="0">
                <a:latin typeface="Monotype Corsiva" pitchFamily="66" charset="0"/>
              </a:rPr>
              <a:t>! </a:t>
            </a:r>
            <a:br>
              <a:rPr lang="en-US" sz="4000" b="1" dirty="0">
                <a:latin typeface="Monotype Corsiva" pitchFamily="66" charset="0"/>
              </a:rPr>
            </a:br>
            <a:r>
              <a:rPr lang="en-US" sz="4000" b="1" dirty="0" err="1">
                <a:latin typeface="Monotype Corsiva" pitchFamily="66" charset="0"/>
              </a:rPr>
              <a:t>Нека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да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имаш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много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слънце</a:t>
            </a:r>
            <a:r>
              <a:rPr lang="en-US" sz="4000" b="1" dirty="0">
                <a:latin typeface="Monotype Corsiva" pitchFamily="66" charset="0"/>
              </a:rPr>
              <a:t>, </a:t>
            </a:r>
            <a:r>
              <a:rPr lang="en-US" sz="4000" b="1" dirty="0" err="1">
                <a:latin typeface="Monotype Corsiva" pitchFamily="66" charset="0"/>
              </a:rPr>
              <a:t>усмивки</a:t>
            </a:r>
            <a:r>
              <a:rPr lang="en-US" sz="4000" b="1" dirty="0">
                <a:latin typeface="Monotype Corsiva" pitchFamily="66" charset="0"/>
              </a:rPr>
              <a:t>, </a:t>
            </a:r>
            <a:br>
              <a:rPr lang="en-US" sz="4000" b="1" dirty="0">
                <a:latin typeface="Monotype Corsiva" pitchFamily="66" charset="0"/>
              </a:rPr>
            </a:br>
            <a:r>
              <a:rPr lang="en-US" sz="4000" b="1" dirty="0" err="1">
                <a:latin typeface="Monotype Corsiva" pitchFamily="66" charset="0"/>
              </a:rPr>
              <a:t>споделени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мигове</a:t>
            </a:r>
            <a:r>
              <a:rPr lang="en-US" sz="4000" b="1" dirty="0">
                <a:latin typeface="Monotype Corsiva" pitchFamily="66" charset="0"/>
              </a:rPr>
              <a:t> и </a:t>
            </a:r>
            <a:r>
              <a:rPr lang="en-US" sz="4000" b="1" dirty="0" err="1">
                <a:latin typeface="Monotype Corsiva" pitchFamily="66" charset="0"/>
              </a:rPr>
              <a:t>магия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във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всеки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твой</a:t>
            </a:r>
            <a:r>
              <a:rPr lang="en-US" sz="4000" b="1" dirty="0">
                <a:latin typeface="Monotype Corsiva" pitchFamily="66" charset="0"/>
              </a:rPr>
              <a:t> </a:t>
            </a:r>
            <a:r>
              <a:rPr lang="en-US" sz="4000" b="1" dirty="0" err="1">
                <a:latin typeface="Monotype Corsiva" pitchFamily="66" charset="0"/>
              </a:rPr>
              <a:t>ден</a:t>
            </a:r>
            <a:r>
              <a:rPr lang="en-US" sz="4000" b="1" dirty="0">
                <a:latin typeface="Monotype Corsiva" pitchFamily="66" charset="0"/>
              </a:rPr>
              <a:t>!</a:t>
            </a:r>
            <a:r>
              <a:rPr lang="bg-BG" sz="4000" b="1" dirty="0">
                <a:latin typeface="Monotype Corsiva" pitchFamily="66" charset="0"/>
              </a:rPr>
              <a:t>	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476672"/>
            <a:ext cx="77989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МАГИЯТА НА ЖЕНАТА</a:t>
            </a:r>
            <a:endParaRPr lang="bg-BG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7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ZoneTexte 2"/>
          <p:cNvSpPr txBox="1">
            <a:spLocks noChangeArrowheads="1"/>
          </p:cNvSpPr>
          <p:nvPr/>
        </p:nvSpPr>
        <p:spPr bwMode="auto">
          <a:xfrm>
            <a:off x="647700" y="4667250"/>
            <a:ext cx="78120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МАГИЯТА  НА  ЖЕНАТА  Е  ВЕЧНА, ЗАЩОТО   ТЯ   СЪЧЕТАВА  В  СЕБЕ СИ:</a:t>
            </a:r>
            <a:endParaRPr lang="fr-FR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ZoneTexte 4"/>
          <p:cNvSpPr txBox="1">
            <a:spLocks noChangeArrowheads="1"/>
          </p:cNvSpPr>
          <p:nvPr/>
        </p:nvSpPr>
        <p:spPr bwMode="auto">
          <a:xfrm>
            <a:off x="39688" y="1052513"/>
            <a:ext cx="4316412" cy="747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Cyrl-AZ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fr-FR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ъвкавите</a:t>
            </a:r>
            <a:r>
              <a:rPr lang="fr-FR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bg-BG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извивки</a:t>
            </a:r>
            <a:r>
              <a:rPr lang="fr-FR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fr-FR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вълните</a:t>
            </a:r>
            <a:r>
              <a:rPr lang="bg-BG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...</a:t>
            </a:r>
            <a:endParaRPr lang="fr-FR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Нежността</a:t>
            </a:r>
            <a:r>
              <a:rPr lang="fr-FR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fr-FR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bg-BG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Розата</a:t>
            </a:r>
            <a:r>
              <a:rPr lang="bg-BG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...</a:t>
            </a: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Деликат</a:t>
            </a:r>
            <a:r>
              <a:rPr lang="bg-BG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ността</a:t>
            </a:r>
            <a:r>
              <a:rPr lang="fr-FR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bg-BG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fr-FR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цветята</a:t>
            </a:r>
            <a:r>
              <a:rPr lang="bg-BG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...</a:t>
            </a:r>
            <a:endParaRPr lang="fr-FR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3792538" y="985838"/>
            <a:ext cx="184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>
            <a:spAutoFit/>
          </a:bodyPr>
          <a:lstStyle/>
          <a:p>
            <a:pPr defTabSz="912813"/>
            <a:r>
              <a:rPr lang="fr-FR"/>
              <a:t/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36867" name="ZoneTexte 2"/>
          <p:cNvSpPr txBox="1">
            <a:spLocks noChangeArrowheads="1"/>
          </p:cNvSpPr>
          <p:nvPr/>
        </p:nvSpPr>
        <p:spPr bwMode="auto">
          <a:xfrm>
            <a:off x="395288" y="1508125"/>
            <a:ext cx="33845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Лекото</a:t>
            </a:r>
            <a:r>
              <a:rPr lang="fr-FR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потрепване</a:t>
            </a:r>
            <a:r>
              <a:rPr lang="fr-FR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bg-BG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</a:t>
            </a:r>
            <a:r>
              <a:rPr lang="fr-FR" sz="4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fr-FR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bg-BG" sz="4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fr-FR" sz="4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истата</a:t>
            </a:r>
            <a:r>
              <a:rPr lang="bg-BG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...</a:t>
            </a:r>
          </a:p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4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Елегантността</a:t>
            </a:r>
            <a:r>
              <a:rPr lang="fr-FR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fr-FR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fr-FR" sz="4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палмата</a:t>
            </a:r>
            <a:r>
              <a:rPr lang="bg-BG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...</a:t>
            </a:r>
            <a:endParaRPr lang="fr-FR" sz="4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dirty="0">
              <a:solidFill>
                <a:srgbClr val="FFFF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347</Words>
  <Application>Microsoft Office PowerPoint</Application>
  <PresentationFormat>On-screen Show (4:3)</PresentationFormat>
  <Paragraphs>61</Paragraphs>
  <Slides>19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Жена –  твоето име е обич </vt:lpstr>
      <vt:lpstr>РЕЗЮМЕ</vt:lpstr>
      <vt:lpstr>ИСТОРИЯ</vt:lpstr>
      <vt:lpstr>ИСТОРИЯ</vt:lpstr>
      <vt:lpstr>Slide 6</vt:lpstr>
      <vt:lpstr>Slide 7</vt:lpstr>
      <vt:lpstr>Slide 8</vt:lpstr>
      <vt:lpstr>Slide 9</vt:lpstr>
      <vt:lpstr>Slide 10</vt:lpstr>
      <vt:lpstr>Slide 11</vt:lpstr>
      <vt:lpstr>Slide 12</vt:lpstr>
      <vt:lpstr>МАЙКАТА</vt:lpstr>
      <vt:lpstr>МАЙКАТА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Жена –  твоето име е обич</dc:title>
  <dc:creator>Personal Computer</dc:creator>
  <cp:lastModifiedBy>Personal Computer</cp:lastModifiedBy>
  <cp:revision>63</cp:revision>
  <dcterms:created xsi:type="dcterms:W3CDTF">2016-03-01T07:05:29Z</dcterms:created>
  <dcterms:modified xsi:type="dcterms:W3CDTF">2017-03-08T10:01:07Z</dcterms:modified>
</cp:coreProperties>
</file>