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58" r:id="rId4"/>
    <p:sldId id="260" r:id="rId5"/>
    <p:sldId id="275" r:id="rId6"/>
    <p:sldId id="276" r:id="rId7"/>
    <p:sldId id="267" r:id="rId8"/>
    <p:sldId id="264" r:id="rId9"/>
    <p:sldId id="263" r:id="rId10"/>
    <p:sldId id="277" r:id="rId11"/>
    <p:sldId id="270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1EBFC-5F11-4170-BC2B-68496F652F55}" v="4" dt="2022-05-11T07:52:48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адослава И. Георгиева" userId="d9c74e72-388b-4649-95a7-5961a8e878d6" providerId="ADAL" clId="{F081EBFC-5F11-4170-BC2B-68496F652F55}"/>
    <pc:docChg chg="undo redo custSel addSld modSld">
      <pc:chgData name="Радослава И. Георгиева" userId="d9c74e72-388b-4649-95a7-5961a8e878d6" providerId="ADAL" clId="{F081EBFC-5F11-4170-BC2B-68496F652F55}" dt="2022-05-11T08:13:14.635" v="315" actId="27636"/>
      <pc:docMkLst>
        <pc:docMk/>
      </pc:docMkLst>
      <pc:sldChg chg="modSp mod">
        <pc:chgData name="Радослава И. Георгиева" userId="d9c74e72-388b-4649-95a7-5961a8e878d6" providerId="ADAL" clId="{F081EBFC-5F11-4170-BC2B-68496F652F55}" dt="2022-05-11T07:41:58.492" v="31"/>
        <pc:sldMkLst>
          <pc:docMk/>
          <pc:sldMk cId="0" sldId="260"/>
        </pc:sldMkLst>
        <pc:spChg chg="mod">
          <ac:chgData name="Радослава И. Георгиева" userId="d9c74e72-388b-4649-95a7-5961a8e878d6" providerId="ADAL" clId="{F081EBFC-5F11-4170-BC2B-68496F652F55}" dt="2022-05-11T07:41:58.492" v="31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Радослава И. Георгиева" userId="d9c74e72-388b-4649-95a7-5961a8e878d6" providerId="ADAL" clId="{F081EBFC-5F11-4170-BC2B-68496F652F55}" dt="2022-05-11T07:39:55.547" v="2" actId="12"/>
        <pc:sldMkLst>
          <pc:docMk/>
          <pc:sldMk cId="0" sldId="262"/>
        </pc:sldMkLst>
        <pc:spChg chg="mod">
          <ac:chgData name="Радослава И. Георгиева" userId="d9c74e72-388b-4649-95a7-5961a8e878d6" providerId="ADAL" clId="{F081EBFC-5F11-4170-BC2B-68496F652F55}" dt="2022-05-11T07:39:55.547" v="2" actId="12"/>
          <ac:spMkLst>
            <pc:docMk/>
            <pc:sldMk cId="0" sldId="262"/>
            <ac:spMk id="7" creationId="{00000000-0000-0000-0000-000000000000}"/>
          </ac:spMkLst>
        </pc:spChg>
      </pc:sldChg>
      <pc:sldChg chg="modSp mod">
        <pc:chgData name="Радослава И. Георгиева" userId="d9c74e72-388b-4649-95a7-5961a8e878d6" providerId="ADAL" clId="{F081EBFC-5F11-4170-BC2B-68496F652F55}" dt="2022-05-11T07:51:41.141" v="38" actId="1076"/>
        <pc:sldMkLst>
          <pc:docMk/>
          <pc:sldMk cId="0" sldId="263"/>
        </pc:sldMkLst>
        <pc:spChg chg="mod">
          <ac:chgData name="Радослава И. Георгиева" userId="d9c74e72-388b-4649-95a7-5961a8e878d6" providerId="ADAL" clId="{F081EBFC-5F11-4170-BC2B-68496F652F55}" dt="2022-05-11T07:51:41.141" v="38" actId="1076"/>
          <ac:spMkLst>
            <pc:docMk/>
            <pc:sldMk cId="0" sldId="263"/>
            <ac:spMk id="3" creationId="{00000000-0000-0000-0000-000000000000}"/>
          </ac:spMkLst>
        </pc:spChg>
        <pc:picChg chg="mod">
          <ac:chgData name="Радослава И. Георгиева" userId="d9c74e72-388b-4649-95a7-5961a8e878d6" providerId="ADAL" clId="{F081EBFC-5F11-4170-BC2B-68496F652F55}" dt="2022-05-11T07:51:24.347" v="35" actId="1076"/>
          <ac:picMkLst>
            <pc:docMk/>
            <pc:sldMk cId="0" sldId="263"/>
            <ac:picMk id="4" creationId="{00000000-0000-0000-0000-000000000000}"/>
          </ac:picMkLst>
        </pc:picChg>
      </pc:sldChg>
      <pc:sldChg chg="addSp delSp modSp new mod">
        <pc:chgData name="Радослава И. Георгиева" userId="d9c74e72-388b-4649-95a7-5961a8e878d6" providerId="ADAL" clId="{F081EBFC-5F11-4170-BC2B-68496F652F55}" dt="2022-05-11T08:13:14.635" v="315" actId="27636"/>
        <pc:sldMkLst>
          <pc:docMk/>
          <pc:sldMk cId="3418674802" sldId="277"/>
        </pc:sldMkLst>
        <pc:spChg chg="mod">
          <ac:chgData name="Радослава И. Георгиева" userId="d9c74e72-388b-4649-95a7-5961a8e878d6" providerId="ADAL" clId="{F081EBFC-5F11-4170-BC2B-68496F652F55}" dt="2022-05-11T07:52:21.138" v="44" actId="6549"/>
          <ac:spMkLst>
            <pc:docMk/>
            <pc:sldMk cId="3418674802" sldId="277"/>
            <ac:spMk id="2" creationId="{C3147AE2-1E5B-DB2C-91E3-738CD990A576}"/>
          </ac:spMkLst>
        </pc:spChg>
        <pc:spChg chg="mod">
          <ac:chgData name="Радослава И. Георгиева" userId="d9c74e72-388b-4649-95a7-5961a8e878d6" providerId="ADAL" clId="{F081EBFC-5F11-4170-BC2B-68496F652F55}" dt="2022-05-11T08:13:14.635" v="315" actId="27636"/>
          <ac:spMkLst>
            <pc:docMk/>
            <pc:sldMk cId="3418674802" sldId="277"/>
            <ac:spMk id="3" creationId="{568E3825-8AE3-D724-C3DC-AE48D879016B}"/>
          </ac:spMkLst>
        </pc:spChg>
        <pc:spChg chg="add del mod">
          <ac:chgData name="Радослава И. Георгиева" userId="d9c74e72-388b-4649-95a7-5961a8e878d6" providerId="ADAL" clId="{F081EBFC-5F11-4170-BC2B-68496F652F55}" dt="2022-05-11T07:52:39.169" v="47"/>
          <ac:spMkLst>
            <pc:docMk/>
            <pc:sldMk cId="3418674802" sldId="277"/>
            <ac:spMk id="6" creationId="{03278C44-2579-DFDD-44D0-35A9290CDB4B}"/>
          </ac:spMkLst>
        </pc:spChg>
        <pc:spChg chg="add mod">
          <ac:chgData name="Радослава И. Георгиева" userId="d9c74e72-388b-4649-95a7-5961a8e878d6" providerId="ADAL" clId="{F081EBFC-5F11-4170-BC2B-68496F652F55}" dt="2022-05-11T07:53:16.629" v="60" actId="1076"/>
          <ac:spMkLst>
            <pc:docMk/>
            <pc:sldMk cId="3418674802" sldId="277"/>
            <ac:spMk id="7" creationId="{104C7DCA-DC76-7C9E-90CF-BC5FE3B30A05}"/>
          </ac:spMkLst>
        </pc:spChg>
        <pc:picChg chg="add mod ord">
          <ac:chgData name="Радослава И. Георгиева" userId="d9c74e72-388b-4649-95a7-5961a8e878d6" providerId="ADAL" clId="{F081EBFC-5F11-4170-BC2B-68496F652F55}" dt="2022-05-11T07:53:48.733" v="80" actId="167"/>
          <ac:picMkLst>
            <pc:docMk/>
            <pc:sldMk cId="3418674802" sldId="277"/>
            <ac:picMk id="4" creationId="{4B1DC19D-FC03-5F45-8592-C594566FE08B}"/>
          </ac:picMkLst>
        </pc:picChg>
        <pc:picChg chg="add mod">
          <ac:chgData name="Радослава И. Георгиева" userId="d9c74e72-388b-4649-95a7-5961a8e878d6" providerId="ADAL" clId="{F081EBFC-5F11-4170-BC2B-68496F652F55}" dt="2022-05-11T07:52:06.041" v="41"/>
          <ac:picMkLst>
            <pc:docMk/>
            <pc:sldMk cId="3418674802" sldId="277"/>
            <ac:picMk id="5" creationId="{ED7DC0EC-1B16-2116-C619-1E82EB52DA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515C-1C11-4750-BA16-1A5EA6755054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EC3-C2A8-4002-BCF2-2A9578033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515C-1C11-4750-BA16-1A5EA6755054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EC3-C2A8-4002-BCF2-2A9578033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515C-1C11-4750-BA16-1A5EA6755054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EC3-C2A8-4002-BCF2-2A9578033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515C-1C11-4750-BA16-1A5EA6755054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EC3-C2A8-4002-BCF2-2A9578033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515C-1C11-4750-BA16-1A5EA6755054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EC3-C2A8-4002-BCF2-2A9578033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515C-1C11-4750-BA16-1A5EA6755054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EC3-C2A8-4002-BCF2-2A9578033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515C-1C11-4750-BA16-1A5EA6755054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EC3-C2A8-4002-BCF2-2A9578033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515C-1C11-4750-BA16-1A5EA6755054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EC3-C2A8-4002-BCF2-2A9578033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515C-1C11-4750-BA16-1A5EA6755054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EC3-C2A8-4002-BCF2-2A9578033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515C-1C11-4750-BA16-1A5EA6755054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EC3-C2A8-4002-BCF2-2A9578033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515C-1C11-4750-BA16-1A5EA6755054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DEC3-C2A8-4002-BCF2-2A9578033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515C-1C11-4750-BA16-1A5EA6755054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DDEC3-C2A8-4002-BCF2-2A9578033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3" cstate="print">
            <a:lum bright="72000" contrast="-18000"/>
            <a:grayscl/>
          </a:blip>
          <a:srcRect/>
          <a:stretch>
            <a:fillRect/>
          </a:stretch>
        </p:blipFill>
        <p:spPr bwMode="auto">
          <a:xfrm>
            <a:off x="838200" y="533400"/>
            <a:ext cx="74739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32644" y="184482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  <a:ea typeface="+mn-ea"/>
                <a:cs typeface="+mn-cs"/>
              </a:rPr>
              <a:t>Наследник на първото новобългарско училище</a:t>
            </a:r>
            <a:endParaRPr lang="en-US" sz="2400" b="1" i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  <a:ea typeface="+mn-ea"/>
              <a:cs typeface="+mn-cs"/>
            </a:endParaRPr>
          </a:p>
          <a:p>
            <a:pPr algn="ctr"/>
            <a:r>
              <a:rPr lang="bg-BG" sz="2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  <a:ea typeface="+mn-ea"/>
                <a:cs typeface="+mn-cs"/>
              </a:rPr>
              <a:t> в град</a:t>
            </a:r>
            <a:r>
              <a:rPr lang="en-US" sz="2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  <a:ea typeface="+mn-ea"/>
                <a:cs typeface="+mn-cs"/>
              </a:rPr>
              <a:t> </a:t>
            </a:r>
            <a:r>
              <a:rPr lang="bg-BG" sz="2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 Caption" pitchFamily="18" charset="0"/>
                <a:ea typeface="+mn-ea"/>
                <a:cs typeface="+mn-cs"/>
              </a:rPr>
              <a:t>Хасково </a:t>
            </a:r>
            <a:endParaRPr lang="en-US" sz="2400" b="1" i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itchFamily="18" charset="0"/>
              <a:ea typeface="+mn-ea"/>
              <a:cs typeface="+mn-cs"/>
            </a:endParaRPr>
          </a:p>
          <a:p>
            <a:pPr algn="ctr"/>
            <a:endParaRPr lang="en-US" sz="2400" b="1" kern="0" dirty="0">
              <a:solidFill>
                <a:srgbClr val="000099"/>
              </a:solidFill>
              <a:latin typeface="Arno Pro Smbd Caption" pitchFamily="18" charset="0"/>
              <a:ea typeface="+mn-ea"/>
              <a:cs typeface="+mn-cs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0" y="1571612"/>
            <a:ext cx="9144000" cy="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1877" r="11036" b="10793"/>
          <a:stretch/>
        </p:blipFill>
        <p:spPr>
          <a:xfrm>
            <a:off x="611560" y="-1"/>
            <a:ext cx="2030600" cy="15567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1454" y="55120"/>
            <a:ext cx="57070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bg-BG" sz="4000" b="1" kern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itchFamily="66" charset="0"/>
              </a:rPr>
              <a:t>Средно училище </a:t>
            </a:r>
          </a:p>
          <a:p>
            <a:pPr algn="ctr">
              <a:spcBef>
                <a:spcPts val="0"/>
              </a:spcBef>
              <a:defRPr/>
            </a:pPr>
            <a:r>
              <a:rPr lang="bg-BG" sz="4000" b="1" kern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itchFamily="66" charset="0"/>
              </a:rPr>
              <a:t>“Васил  Левски”, гр.  Хасково</a:t>
            </a:r>
            <a:endParaRPr lang="bg-BG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8771552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erb">
            <a:extLst>
              <a:ext uri="{FF2B5EF4-FFF2-40B4-BE49-F238E27FC236}">
                <a16:creationId xmlns:a16="http://schemas.microsoft.com/office/drawing/2014/main" id="{4B1DC19D-FC03-5F45-8592-C594566FE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2000" contrast="-18000"/>
            <a:grayscl/>
          </a:blip>
          <a:srcRect/>
          <a:stretch>
            <a:fillRect/>
          </a:stretch>
        </p:blipFill>
        <p:spPr bwMode="auto">
          <a:xfrm>
            <a:off x="835025" y="476672"/>
            <a:ext cx="74739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47AE2-1E5B-DB2C-91E3-738CD990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br>
              <a:rPr lang="bg-BG" sz="44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E3825-8AE3-D724-C3DC-AE48D8790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g-BG" b="1" dirty="0"/>
              <a:t>Училището предлага: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Стипендии за ученици от гимназиален етап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Отлични специалисти по профилиращи предмети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Спокойна учебна обстановка с грижа за всеки ученик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/>
              <a:t>Кандидатстване </a:t>
            </a:r>
            <a:r>
              <a:rPr lang="bg-BG" dirty="0"/>
              <a:t>след 12. клас по професии в направление биология, химия и медицина</a:t>
            </a:r>
          </a:p>
          <a:p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DC0EC-1B16-2116-C619-1E82EB52D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1877" r="11036" b="10793"/>
          <a:stretch/>
        </p:blipFill>
        <p:spPr>
          <a:xfrm>
            <a:off x="611560" y="-1"/>
            <a:ext cx="2030600" cy="1556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4C7DCA-DC76-7C9E-90CF-BC5FE3B30A05}"/>
              </a:ext>
            </a:extLst>
          </p:cNvPr>
          <p:cNvSpPr txBox="1"/>
          <p:nvPr/>
        </p:nvSpPr>
        <p:spPr>
          <a:xfrm>
            <a:off x="2751624" y="122872"/>
            <a:ext cx="574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1" i="0" u="none" strike="noStrike" kern="0" cap="none" spc="0" normalizeH="0" baseline="0" noProof="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Средно училище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1" i="0" u="none" strike="noStrike" kern="0" cap="none" spc="0" normalizeH="0" baseline="0" noProof="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“Васил  Левски”, гр.  Хасково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186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2" cstate="print">
            <a:lum bright="72000" contrast="-18000"/>
            <a:grayscl/>
          </a:blip>
          <a:srcRect/>
          <a:stretch>
            <a:fillRect/>
          </a:stretch>
        </p:blipFill>
        <p:spPr bwMode="auto">
          <a:xfrm>
            <a:off x="857224" y="1142984"/>
            <a:ext cx="74739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erb"/>
          <p:cNvPicPr>
            <a:picLocks noChangeAspect="1" noChangeArrowheads="1"/>
          </p:cNvPicPr>
          <p:nvPr/>
        </p:nvPicPr>
        <p:blipFill>
          <a:blip r:embed="rId2" cstate="print">
            <a:lum bright="72000" contrast="-18000"/>
            <a:grayscl/>
          </a:blip>
          <a:srcRect/>
          <a:stretch>
            <a:fillRect/>
          </a:stretch>
        </p:blipFill>
        <p:spPr bwMode="auto">
          <a:xfrm>
            <a:off x="857224" y="1157309"/>
            <a:ext cx="74739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1571612"/>
            <a:ext cx="9144000" cy="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1"/>
          <p:cNvSpPr txBox="1"/>
          <p:nvPr/>
        </p:nvSpPr>
        <p:spPr>
          <a:xfrm>
            <a:off x="1115936" y="2852936"/>
            <a:ext cx="72152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3200" b="1" dirty="0">
                <a:solidFill>
                  <a:prstClr val="black"/>
                </a:solidFill>
              </a:rPr>
              <a:t>В училището е създадена полудневна организация на учебния ден за всички ученици от </a:t>
            </a:r>
            <a:r>
              <a:rPr lang="en-US" sz="3200" b="1" dirty="0">
                <a:solidFill>
                  <a:prstClr val="black"/>
                </a:solidFill>
              </a:rPr>
              <a:t>I</a:t>
            </a:r>
            <a:r>
              <a:rPr lang="bg-BG" sz="3200" b="1" dirty="0">
                <a:solidFill>
                  <a:prstClr val="black"/>
                </a:solidFill>
              </a:rPr>
              <a:t> до </a:t>
            </a:r>
            <a:r>
              <a:rPr lang="en-US" sz="3200" b="1" dirty="0">
                <a:solidFill>
                  <a:prstClr val="black"/>
                </a:solidFill>
              </a:rPr>
              <a:t>XII</a:t>
            </a:r>
            <a:r>
              <a:rPr lang="bg-BG" sz="3200" b="1" dirty="0">
                <a:solidFill>
                  <a:prstClr val="black"/>
                </a:solidFill>
              </a:rPr>
              <a:t> клас. </a:t>
            </a:r>
            <a:endParaRPr lang="en-US" sz="3200" b="1" dirty="0">
              <a:solidFill>
                <a:prstClr val="black"/>
              </a:solidFill>
            </a:endParaRPr>
          </a:p>
          <a:p>
            <a:pPr lvl="0" algn="ctr"/>
            <a:r>
              <a:rPr lang="bg-BG" sz="3200" b="1" dirty="0">
                <a:solidFill>
                  <a:prstClr val="black"/>
                </a:solidFill>
              </a:rPr>
              <a:t>Обучението се провежда в  34 кабинета.</a:t>
            </a:r>
            <a:endParaRPr lang="bg-BG" sz="3200" b="1" dirty="0"/>
          </a:p>
          <a:p>
            <a:pPr algn="ctr"/>
            <a:endParaRPr lang="bg-BG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1877" r="11036" b="10793"/>
          <a:stretch/>
        </p:blipFill>
        <p:spPr>
          <a:xfrm>
            <a:off x="611560" y="-1"/>
            <a:ext cx="2030600" cy="15567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5984" y="142852"/>
            <a:ext cx="6643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Средно училище </a:t>
            </a:r>
          </a:p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“Васил  Левски”, гр.  Хасково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erb"/>
          <p:cNvPicPr>
            <a:picLocks noChangeAspect="1" noChangeArrowheads="1"/>
          </p:cNvPicPr>
          <p:nvPr/>
        </p:nvPicPr>
        <p:blipFill>
          <a:blip r:embed="rId2" cstate="print">
            <a:lum bright="72000" contrast="-18000"/>
            <a:grayscl/>
          </a:blip>
          <a:srcRect/>
          <a:stretch>
            <a:fillRect/>
          </a:stretch>
        </p:blipFill>
        <p:spPr bwMode="auto">
          <a:xfrm>
            <a:off x="857224" y="500042"/>
            <a:ext cx="74739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soulevski-hs.com/gallery_img/source/109_17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51" y="4128581"/>
            <a:ext cx="4209620" cy="2367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soulevski-hs.com/gallery_img/source/104_1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91" y="155854"/>
            <a:ext cx="6685385" cy="3760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soulevski-hs.com/gallery_img/source/93_148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7"/>
          <a:stretch/>
        </p:blipFill>
        <p:spPr bwMode="auto">
          <a:xfrm>
            <a:off x="4705395" y="4207477"/>
            <a:ext cx="4115078" cy="259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01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Gerb"/>
          <p:cNvPicPr>
            <a:picLocks noChangeAspect="1" noChangeArrowheads="1"/>
          </p:cNvPicPr>
          <p:nvPr/>
        </p:nvPicPr>
        <p:blipFill>
          <a:blip r:embed="rId2" cstate="print">
            <a:lum bright="72000" contrast="-18000"/>
            <a:grayscl/>
          </a:blip>
          <a:srcRect/>
          <a:stretch>
            <a:fillRect/>
          </a:stretch>
        </p:blipFill>
        <p:spPr bwMode="auto">
          <a:xfrm>
            <a:off x="857224" y="500042"/>
            <a:ext cx="74739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39764" y="1636348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ЗА УЧЕБНАТА  20</a:t>
            </a:r>
            <a:r>
              <a:rPr lang="en-US" sz="2400" b="1" dirty="0"/>
              <a:t>22</a:t>
            </a:r>
            <a:r>
              <a:rPr lang="bg-BG" sz="2400" b="1" dirty="0"/>
              <a:t>/20</a:t>
            </a:r>
            <a:r>
              <a:rPr lang="en-US" sz="2400" b="1" dirty="0"/>
              <a:t>23</a:t>
            </a:r>
            <a:r>
              <a:rPr lang="bg-BG" sz="2400" b="1" dirty="0"/>
              <a:t> г. </a:t>
            </a:r>
            <a:r>
              <a:rPr lang="en-US" sz="2400" b="1" dirty="0"/>
              <a:t> </a:t>
            </a:r>
            <a:r>
              <a:rPr lang="bg-BG" sz="2400" b="1" dirty="0"/>
              <a:t>УЧИЛИЩЕТО ПРЕДЛАГА ПРИЕМ КАКТО СЛЕДВА:</a:t>
            </a:r>
          </a:p>
          <a:p>
            <a:pPr algn="ctr"/>
            <a:endParaRPr lang="bg-BG" sz="2400" b="1" dirty="0"/>
          </a:p>
          <a:p>
            <a:pPr algn="ctr"/>
            <a:endParaRPr lang="en-US" sz="2400" b="1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1571612"/>
            <a:ext cx="9144000" cy="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971600" y="2480965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bg-BG" sz="2400" b="1" dirty="0"/>
          </a:p>
          <a:p>
            <a:pPr lvl="0" algn="ctr"/>
            <a:r>
              <a:rPr lang="bg-BG" sz="2400" b="1" dirty="0">
                <a:latin typeface="+mj-lt"/>
              </a:rPr>
              <a:t>Една паралелка след завършено основно образование, профил “Природни науки”</a:t>
            </a:r>
          </a:p>
          <a:p>
            <a:pPr lvl="0"/>
            <a:r>
              <a:rPr lang="bg-BG" sz="2400" b="1" dirty="0">
                <a:latin typeface="+mj-lt"/>
                <a:ea typeface="Times New Roman" panose="02020603050405020304" pitchFamily="18" charset="0"/>
              </a:rPr>
              <a:t>със задължителни профилиращи учебни предмети: </a:t>
            </a:r>
          </a:p>
          <a:p>
            <a:pPr lvl="0"/>
            <a:endParaRPr lang="bg-BG" sz="2400" b="1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bg-BG" sz="2400" b="1" dirty="0">
                <a:latin typeface="+mj-lt"/>
                <a:ea typeface="Times New Roman" panose="02020603050405020304" pitchFamily="18" charset="0"/>
              </a:rPr>
              <a:t>Биология и здравно образование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bg-BG" sz="2400" b="1" dirty="0">
                <a:latin typeface="+mj-lt"/>
                <a:ea typeface="Times New Roman" panose="02020603050405020304" pitchFamily="18" charset="0"/>
              </a:rPr>
              <a:t> Химия и опазване на околната среда</a:t>
            </a:r>
          </a:p>
          <a:p>
            <a:pPr lvl="0"/>
            <a:endParaRPr lang="bg-BG" sz="2400" b="1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bg-BG" sz="2400" b="1" dirty="0">
                <a:latin typeface="+mj-lt"/>
                <a:ea typeface="Times New Roman" panose="02020603050405020304" pitchFamily="18" charset="0"/>
              </a:rPr>
              <a:t>по рамков учебен план за профилирано образование със интензивно изучаване на чужд език  - Английски език </a:t>
            </a:r>
            <a:endParaRPr lang="bg-BG" sz="2400" b="1" dirty="0">
              <a:latin typeface="+mj-lt"/>
            </a:endParaRPr>
          </a:p>
          <a:p>
            <a:pPr algn="ctr"/>
            <a:endParaRPr lang="bg-BG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1877" r="11036" b="10793"/>
          <a:stretch/>
        </p:blipFill>
        <p:spPr>
          <a:xfrm>
            <a:off x="611560" y="-1"/>
            <a:ext cx="2030600" cy="15567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5984" y="142852"/>
            <a:ext cx="6643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Средно училище </a:t>
            </a:r>
          </a:p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“Васил  Левски”, гр.  Хасково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2" cstate="print">
            <a:lum bright="72000" contrast="-18000"/>
            <a:grayscl/>
          </a:blip>
          <a:srcRect/>
          <a:stretch>
            <a:fillRect/>
          </a:stretch>
        </p:blipFill>
        <p:spPr bwMode="auto">
          <a:xfrm>
            <a:off x="857224" y="500042"/>
            <a:ext cx="74739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1538" y="1857364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b="1" dirty="0"/>
              <a:t>УТВЪРДЕН И РЕАЛИЗИРАН ПЛАН - ПРИЕМ ПРЕЗ </a:t>
            </a:r>
          </a:p>
          <a:p>
            <a:pPr algn="ctr">
              <a:lnSpc>
                <a:spcPct val="150000"/>
              </a:lnSpc>
            </a:pPr>
            <a:r>
              <a:rPr lang="bg-BG" b="1" dirty="0"/>
              <a:t>ПОСЛЕДНИТЕ ТРИ УЧЕБНИ ГОДИНИ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228599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5984" y="142852"/>
            <a:ext cx="6643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Средно училище </a:t>
            </a:r>
          </a:p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“Васил  Левски”, гр.  Хасково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1571612"/>
            <a:ext cx="9144000" cy="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1877" r="11036" b="10793"/>
          <a:stretch/>
        </p:blipFill>
        <p:spPr>
          <a:xfrm>
            <a:off x="611560" y="-1"/>
            <a:ext cx="2030600" cy="155679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828265"/>
              </p:ext>
            </p:extLst>
          </p:nvPr>
        </p:nvGraphicFramePr>
        <p:xfrm>
          <a:off x="1090603" y="2996952"/>
          <a:ext cx="9034463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Работен лист" r:id="rId4" imgW="6381893" imgH="2200245" progId="Excel.Sheet.12">
                  <p:embed/>
                </p:oleObj>
              </mc:Choice>
              <mc:Fallback>
                <p:oleObj name="Работен лист" r:id="rId4" imgW="6381893" imgH="2200245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0603" y="2996952"/>
                        <a:ext cx="9034463" cy="311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erb"/>
          <p:cNvPicPr>
            <a:picLocks noChangeAspect="1" noChangeArrowheads="1"/>
          </p:cNvPicPr>
          <p:nvPr/>
        </p:nvPicPr>
        <p:blipFill>
          <a:blip r:embed="rId2" cstate="print">
            <a:lum bright="72000" contrast="-18000"/>
            <a:grayscl/>
          </a:blip>
          <a:srcRect/>
          <a:stretch>
            <a:fillRect/>
          </a:stretch>
        </p:blipFill>
        <p:spPr bwMode="auto">
          <a:xfrm>
            <a:off x="943586" y="1052736"/>
            <a:ext cx="74739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1927196"/>
            <a:ext cx="8678166" cy="391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228600" algn="just">
              <a:lnSpc>
                <a:spcPct val="150000"/>
              </a:lnSpc>
              <a:spcAft>
                <a:spcPts val="1000"/>
              </a:spcAft>
            </a:pPr>
            <a:r>
              <a:rPr lang="bg-BG" sz="2000" dirty="0">
                <a:latin typeface="Comic Sans MS" panose="030F0702030302020204" pitchFamily="66" charset="0"/>
                <a:ea typeface="Times New Roman"/>
                <a:cs typeface="Times New Roman"/>
              </a:rPr>
              <a:t>Балът  за класиране на учениците се формира като сбор от следните елементи:</a:t>
            </a:r>
          </a:p>
          <a:p>
            <a:pPr marL="450215">
              <a:lnSpc>
                <a:spcPct val="150000"/>
              </a:lnSpc>
              <a:spcAft>
                <a:spcPts val="0"/>
              </a:spcAft>
            </a:pPr>
            <a:r>
              <a:rPr lang="bg-BG" sz="2000" dirty="0">
                <a:latin typeface="Comic Sans MS" panose="030F0702030302020204" pitchFamily="66" charset="0"/>
                <a:ea typeface="Times New Roman"/>
                <a:cs typeface="Times New Roman"/>
              </a:rPr>
              <a:t>- удвоената оценка от НВО по БЕЛ;</a:t>
            </a:r>
          </a:p>
          <a:p>
            <a:pPr marL="450215">
              <a:lnSpc>
                <a:spcPct val="150000"/>
              </a:lnSpc>
              <a:spcAft>
                <a:spcPts val="0"/>
              </a:spcAft>
            </a:pPr>
            <a:r>
              <a:rPr lang="bg-BG" sz="2000" dirty="0">
                <a:latin typeface="Comic Sans MS" panose="030F0702030302020204" pitchFamily="66" charset="0"/>
                <a:ea typeface="Times New Roman"/>
                <a:cs typeface="Times New Roman"/>
              </a:rPr>
              <a:t>- удвоената оценка от НВО по Математика;</a:t>
            </a:r>
          </a:p>
          <a:p>
            <a:pPr marL="450215" algn="just">
              <a:lnSpc>
                <a:spcPct val="150000"/>
              </a:lnSpc>
              <a:spcAft>
                <a:spcPts val="0"/>
              </a:spcAft>
              <a:tabLst>
                <a:tab pos="4011295" algn="l"/>
              </a:tabLst>
            </a:pPr>
            <a:r>
              <a:rPr lang="bg-BG" sz="2000" dirty="0">
                <a:latin typeface="Comic Sans MS" panose="030F0702030302020204" pitchFamily="66" charset="0"/>
                <a:ea typeface="SimSun"/>
                <a:cs typeface="TimesNewRomanPSMT"/>
              </a:rPr>
              <a:t>-</a:t>
            </a:r>
            <a:r>
              <a:rPr lang="bg-BG" sz="2000" dirty="0">
                <a:latin typeface="Comic Sans MS" panose="030F0702030302020204" pitchFamily="66" charset="0"/>
                <a:ea typeface="SimSun"/>
              </a:rPr>
              <a:t> оценките по Математика и по Български език и литература, изучавани в VII клас, от свидетелството за основно образование, превърнати по скала в точки в съответствие с ДОС за оценяването на резултатите от обучението на учениците.</a:t>
            </a:r>
            <a:endParaRPr lang="bg-BG" sz="20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1571612"/>
            <a:ext cx="9144000" cy="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1877" r="11036" b="10793"/>
          <a:stretch/>
        </p:blipFill>
        <p:spPr>
          <a:xfrm>
            <a:off x="611560" y="-1"/>
            <a:ext cx="2030600" cy="15567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5984" y="142852"/>
            <a:ext cx="6643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Средно училище </a:t>
            </a:r>
          </a:p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“Васил  Левски”, гр.  Хасково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erb"/>
          <p:cNvPicPr>
            <a:picLocks noChangeAspect="1" noChangeArrowheads="1"/>
          </p:cNvPicPr>
          <p:nvPr/>
        </p:nvPicPr>
        <p:blipFill>
          <a:blip r:embed="rId2" cstate="print">
            <a:lum bright="72000" contrast="-18000"/>
            <a:grayscl/>
          </a:blip>
          <a:srcRect/>
          <a:stretch>
            <a:fillRect/>
          </a:stretch>
        </p:blipFill>
        <p:spPr bwMode="auto">
          <a:xfrm>
            <a:off x="835025" y="476672"/>
            <a:ext cx="74739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1571612"/>
            <a:ext cx="9144000" cy="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1877" r="11036" b="10793"/>
          <a:stretch/>
        </p:blipFill>
        <p:spPr>
          <a:xfrm>
            <a:off x="611560" y="-1"/>
            <a:ext cx="2030600" cy="15567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5984" y="142852"/>
            <a:ext cx="6643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Средно училище </a:t>
            </a:r>
          </a:p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“Васил  Левски”, гр.  Хасково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466" y="1785222"/>
            <a:ext cx="843699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prstClr val="black"/>
                </a:solidFill>
              </a:rPr>
              <a:t>МАТЕРИАЛНО-ТЕХНИЧЕСКА БАЗА</a:t>
            </a:r>
          </a:p>
          <a:p>
            <a:pPr marL="34290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Кабинети по всички предмети, обновени със съвременни нагледни средства,  оборудване и обзавеждане  на лаборатории за профилиращите предмети;</a:t>
            </a:r>
          </a:p>
          <a:p>
            <a:pPr marL="34290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компютърни зали, оборудвани с плазмен телевизор и проектор за мултимедийни уроци;</a:t>
            </a:r>
          </a:p>
          <a:p>
            <a:pPr marL="34290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Wi-Fi </a:t>
            </a: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покритие в училище;</a:t>
            </a:r>
          </a:p>
          <a:p>
            <a:pPr marL="34290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съвременно оборудвана конферентна зала,  която дава възможност за провеждане на различни лекции и презентации пред по-широка аудитория;</a:t>
            </a:r>
          </a:p>
          <a:p>
            <a:pPr marL="34290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учебно-информационен център с богата библиотека, постоянен достъп до интернет и мултимедийна техника. В него се провеждат часове по различни учебни дисциплини, както и извънкласни дейности;</a:t>
            </a:r>
          </a:p>
          <a:p>
            <a:pPr marL="34290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свободен достъп компютри, където учениците подготвят собствени проекти и домашни работи;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85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erb"/>
          <p:cNvPicPr>
            <a:picLocks noChangeAspect="1" noChangeArrowheads="1"/>
          </p:cNvPicPr>
          <p:nvPr/>
        </p:nvPicPr>
        <p:blipFill>
          <a:blip r:embed="rId2" cstate="print">
            <a:lum bright="72000" contrast="-18000"/>
            <a:grayscl/>
          </a:blip>
          <a:srcRect/>
          <a:stretch>
            <a:fillRect/>
          </a:stretch>
        </p:blipFill>
        <p:spPr bwMode="auto">
          <a:xfrm>
            <a:off x="857224" y="500042"/>
            <a:ext cx="74739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1571612"/>
            <a:ext cx="9144000" cy="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1877" r="11036" b="10793"/>
          <a:stretch/>
        </p:blipFill>
        <p:spPr>
          <a:xfrm>
            <a:off x="611560" y="-1"/>
            <a:ext cx="2030600" cy="15567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5984" y="142852"/>
            <a:ext cx="6643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Средно училище </a:t>
            </a:r>
          </a:p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“Васил  Левски”, гр.  Хасково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2056834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b="1" dirty="0">
                <a:solidFill>
                  <a:prstClr val="black"/>
                </a:solidFill>
              </a:rPr>
              <a:t>МАТЕРИАЛНО-ТЕХНИЧЕСКА БАЗА</a:t>
            </a:r>
            <a:endParaRPr lang="bg-BG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училищен стол, в който се предлага здравословно меню, съобразено с възрастовите особености на учениците;</a:t>
            </a:r>
          </a:p>
          <a:p>
            <a:pPr marL="40005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обновен кабинет по математика, оборудван с иновационна техника;</a:t>
            </a:r>
          </a:p>
          <a:p>
            <a:pPr marL="40005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два физкултурни салона;</a:t>
            </a:r>
          </a:p>
          <a:p>
            <a:pPr marL="40005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училището е оборудвано с камери, което дава възможност за обучение в контролирана и защитена среда.</a:t>
            </a:r>
          </a:p>
          <a:p>
            <a:pPr marL="57150" algn="just">
              <a:spcAft>
                <a:spcPts val="0"/>
              </a:spcAft>
            </a:pPr>
            <a:endParaRPr lang="bg-BG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algn="just">
              <a:spcAft>
                <a:spcPts val="0"/>
              </a:spcAft>
            </a:pPr>
            <a:endParaRPr lang="bg-BG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algn="just">
              <a:spcAft>
                <a:spcPts val="0"/>
              </a:spcAft>
            </a:pP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bg-BG" sz="2400" dirty="0">
                <a:latin typeface="Times New Roman" panose="02020603050405020304" pitchFamily="18" charset="0"/>
                <a:ea typeface="Times New Roman" panose="02020603050405020304" pitchFamily="18" charset="0"/>
                <a:cs typeface="MV Boli" panose="02000500030200090000" pitchFamily="2" charset="0"/>
              </a:rPr>
              <a:t>Всичко това осигурява на учениците, които се обучават в училището, много добри условия за обучение, възпитание и развитие. </a:t>
            </a:r>
            <a:endParaRPr lang="bg-B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Gerb"/>
          <p:cNvPicPr>
            <a:picLocks noChangeAspect="1" noChangeArrowheads="1"/>
          </p:cNvPicPr>
          <p:nvPr/>
        </p:nvPicPr>
        <p:blipFill>
          <a:blip r:embed="rId2" cstate="print">
            <a:lum bright="72000" contrast="-18000"/>
            <a:grayscl/>
          </a:blip>
          <a:srcRect/>
          <a:stretch>
            <a:fillRect/>
          </a:stretch>
        </p:blipFill>
        <p:spPr bwMode="auto">
          <a:xfrm>
            <a:off x="857224" y="500042"/>
            <a:ext cx="74739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1571612"/>
            <a:ext cx="9144000" cy="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0795" y="1714383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kern="0" dirty="0">
                <a:ea typeface="+mn-ea"/>
                <a:cs typeface="+mn-cs"/>
              </a:rPr>
              <a:t>Комфортната ни сграда, разположена в центъра на Хасково, може да предложи на учениците с</a:t>
            </a:r>
            <a:r>
              <a:rPr lang="bg-BG" b="1" kern="0" dirty="0"/>
              <a:t>ъвременно оборудвани кабинети:</a:t>
            </a:r>
          </a:p>
          <a:p>
            <a:pPr>
              <a:defRPr/>
            </a:pPr>
            <a:endParaRPr lang="bg-BG" b="1" kern="0" dirty="0"/>
          </a:p>
          <a:p>
            <a:pPr>
              <a:buFont typeface="Wingdings" pitchFamily="2" charset="2"/>
              <a:buChar char="Ø"/>
              <a:defRPr/>
            </a:pPr>
            <a:endParaRPr lang="ru-RU" b="1" kern="0" dirty="0">
              <a:latin typeface="Arno Pro Smbd Captio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1877" r="11036" b="10793"/>
          <a:stretch/>
        </p:blipFill>
        <p:spPr>
          <a:xfrm>
            <a:off x="611560" y="-1"/>
            <a:ext cx="2030600" cy="15567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5984" y="142852"/>
            <a:ext cx="6643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Средно училище </a:t>
            </a:r>
          </a:p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“Васил  Левски”, гр.  Хасково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02548"/>
            <a:ext cx="4430212" cy="3322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89" y="3338229"/>
            <a:ext cx="4441507" cy="3331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1877" r="11036" b="10793"/>
          <a:stretch/>
        </p:blipFill>
        <p:spPr>
          <a:xfrm>
            <a:off x="611560" y="-1"/>
            <a:ext cx="2030600" cy="1556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5984" y="142852"/>
            <a:ext cx="6643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Средно училище </a:t>
            </a:r>
          </a:p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“Васил  Левски”, гр.  Хасково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1"/>
          <a:stretch/>
        </p:blipFill>
        <p:spPr>
          <a:xfrm>
            <a:off x="2598692" y="4206197"/>
            <a:ext cx="4540155" cy="2658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2" descr="F:\ПРЕЗЕНТАЦИЯ - Моето училище - ФИНАЛ - 09-05-2017\УЧЕНИЦИ ПИШАТ ПОСЛАНИЕ КЪМ БЪДНИТЕ ПОКОЛЕНИЯ - 10-05-2017\SNV83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7" y="1699645"/>
            <a:ext cx="4189733" cy="301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0" y="1571612"/>
            <a:ext cx="9144000" cy="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 descr="C:\Users\ani\Desktop\prez\peds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81" y="1586433"/>
            <a:ext cx="4215488" cy="2807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erb"/>
          <p:cNvPicPr>
            <a:picLocks noChangeAspect="1" noChangeArrowheads="1"/>
          </p:cNvPicPr>
          <p:nvPr/>
        </p:nvPicPr>
        <p:blipFill>
          <a:blip r:embed="rId2" cstate="print">
            <a:lum bright="72000" contrast="-18000"/>
            <a:grayscl/>
          </a:blip>
          <a:srcRect/>
          <a:stretch>
            <a:fillRect/>
          </a:stretch>
        </p:blipFill>
        <p:spPr bwMode="auto">
          <a:xfrm>
            <a:off x="857224" y="500042"/>
            <a:ext cx="747395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28662" y="178592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/>
              <a:t>ОБЕЗПЕЧЕНОСТ НА УЧИЛИЩЕТО С ПРАВОСПОСОБНИ УЧИТЕЛИ </a:t>
            </a:r>
          </a:p>
          <a:p>
            <a:pPr algn="ctr"/>
            <a:r>
              <a:rPr lang="bg-BG" b="1" dirty="0"/>
              <a:t>ПО ЧУЖДИ ЕЗИЦИ И ПРОФИЛИРАЩИ ПРЕДМЕТИ</a:t>
            </a:r>
          </a:p>
          <a:p>
            <a:pPr algn="ctr"/>
            <a:endParaRPr lang="bg-BG" b="1" dirty="0"/>
          </a:p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2618" y="2492896"/>
            <a:ext cx="72155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Училището е обезпечено с правоспособни и квалифицирани учители – с  висше образование, степен магистър по профилиращите предмети и по чужд език - Английски език.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0" y="1571612"/>
            <a:ext cx="9144000" cy="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t="11877" r="11036" b="10793"/>
          <a:stretch/>
        </p:blipFill>
        <p:spPr>
          <a:xfrm>
            <a:off x="611560" y="-1"/>
            <a:ext cx="2030600" cy="15567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5984" y="142852"/>
            <a:ext cx="6643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Средно училище </a:t>
            </a:r>
          </a:p>
          <a:p>
            <a:pPr algn="ctr">
              <a:spcBef>
                <a:spcPts val="0"/>
              </a:spcBef>
              <a:defRPr/>
            </a:pPr>
            <a:r>
              <a:rPr lang="bg-BG" sz="3600" b="1" kern="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“Васил  Левски”, гр.  Хасково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541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Arno Pro Smbd Caption</vt:lpstr>
      <vt:lpstr>Calibri</vt:lpstr>
      <vt:lpstr>Comic Sans MS</vt:lpstr>
      <vt:lpstr>Monotype Corsiva</vt:lpstr>
      <vt:lpstr>Times New Roman</vt:lpstr>
      <vt:lpstr>Wingdings</vt:lpstr>
      <vt:lpstr>Office Theme</vt:lpstr>
      <vt:lpstr>Работен лист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Vas.Levski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Violeta</dc:creator>
  <cp:lastModifiedBy>Радослава И. Георгиева</cp:lastModifiedBy>
  <cp:revision>150</cp:revision>
  <dcterms:created xsi:type="dcterms:W3CDTF">2015-01-08T10:06:20Z</dcterms:created>
  <dcterms:modified xsi:type="dcterms:W3CDTF">2022-05-11T08:13:23Z</dcterms:modified>
</cp:coreProperties>
</file>