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3" r:id="rId3"/>
    <p:sldId id="260" r:id="rId4"/>
    <p:sldId id="261" r:id="rId5"/>
    <p:sldId id="262" r:id="rId6"/>
    <p:sldId id="264" r:id="rId7"/>
    <p:sldId id="265" r:id="rId8"/>
    <p:sldId id="267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03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97F4C-6AE7-495C-B56A-D2D6F0805970}" type="datetimeFigureOut">
              <a:rPr lang="bg-BG" smtClean="0"/>
              <a:t>15.11.2021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CBDF7-AF35-4FB9-B5C5-AB43982BC56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99258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97F4C-6AE7-495C-B56A-D2D6F0805970}" type="datetimeFigureOut">
              <a:rPr lang="bg-BG" smtClean="0"/>
              <a:t>15.11.2021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CBDF7-AF35-4FB9-B5C5-AB43982BC56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30701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97F4C-6AE7-495C-B56A-D2D6F0805970}" type="datetimeFigureOut">
              <a:rPr lang="bg-BG" smtClean="0"/>
              <a:t>15.11.2021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CBDF7-AF35-4FB9-B5C5-AB43982BC56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2897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97F4C-6AE7-495C-B56A-D2D6F0805970}" type="datetimeFigureOut">
              <a:rPr lang="bg-BG" smtClean="0"/>
              <a:t>15.11.2021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CBDF7-AF35-4FB9-B5C5-AB43982BC56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16316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97F4C-6AE7-495C-B56A-D2D6F0805970}" type="datetimeFigureOut">
              <a:rPr lang="bg-BG" smtClean="0"/>
              <a:t>15.11.2021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CBDF7-AF35-4FB9-B5C5-AB43982BC56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32673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97F4C-6AE7-495C-B56A-D2D6F0805970}" type="datetimeFigureOut">
              <a:rPr lang="bg-BG" smtClean="0"/>
              <a:t>15.11.2021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CBDF7-AF35-4FB9-B5C5-AB43982BC56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40190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97F4C-6AE7-495C-B56A-D2D6F0805970}" type="datetimeFigureOut">
              <a:rPr lang="bg-BG" smtClean="0"/>
              <a:t>15.11.2021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CBDF7-AF35-4FB9-B5C5-AB43982BC56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7806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97F4C-6AE7-495C-B56A-D2D6F0805970}" type="datetimeFigureOut">
              <a:rPr lang="bg-BG" smtClean="0"/>
              <a:t>15.11.2021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CBDF7-AF35-4FB9-B5C5-AB43982BC56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24148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97F4C-6AE7-495C-B56A-D2D6F0805970}" type="datetimeFigureOut">
              <a:rPr lang="bg-BG" smtClean="0"/>
              <a:t>15.11.2021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CBDF7-AF35-4FB9-B5C5-AB43982BC56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63991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97F4C-6AE7-495C-B56A-D2D6F0805970}" type="datetimeFigureOut">
              <a:rPr lang="bg-BG" smtClean="0"/>
              <a:t>15.11.2021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CBDF7-AF35-4FB9-B5C5-AB43982BC56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09279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97F4C-6AE7-495C-B56A-D2D6F0805970}" type="datetimeFigureOut">
              <a:rPr lang="bg-BG" smtClean="0"/>
              <a:t>15.11.2021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CBDF7-AF35-4FB9-B5C5-AB43982BC56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23470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97F4C-6AE7-495C-B56A-D2D6F0805970}" type="datetimeFigureOut">
              <a:rPr lang="bg-BG" smtClean="0"/>
              <a:t>15.11.2021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CBDF7-AF35-4FB9-B5C5-AB43982BC56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6435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4272" y="1344167"/>
            <a:ext cx="8872728" cy="1947673"/>
          </a:xfrm>
        </p:spPr>
        <p:txBody>
          <a:bodyPr>
            <a:normAutofit fontScale="90000"/>
          </a:bodyPr>
          <a:lstStyle/>
          <a:p>
            <a:r>
              <a:rPr lang="bg-BG" sz="4800" b="1" dirty="0" smtClean="0">
                <a:latin typeface="Candara" panose="020E0502030303020204" pitchFamily="34" charset="0"/>
                <a:ea typeface="Batang" panose="02030600000101010101" pitchFamily="18" charset="-127"/>
              </a:rPr>
              <a:t>21 Ноември – ДЕН НА </a:t>
            </a:r>
            <a:br>
              <a:rPr lang="bg-BG" sz="4800" b="1" dirty="0" smtClean="0">
                <a:latin typeface="Candara" panose="020E0502030303020204" pitchFamily="34" charset="0"/>
                <a:ea typeface="Batang" panose="02030600000101010101" pitchFamily="18" charset="-127"/>
              </a:rPr>
            </a:br>
            <a:r>
              <a:rPr lang="bg-BG" sz="4800" b="1" dirty="0">
                <a:latin typeface="Candara" panose="020E0502030303020204" pitchFamily="34" charset="0"/>
                <a:ea typeface="Batang" panose="02030600000101010101" pitchFamily="18" charset="-127"/>
              </a:rPr>
              <a:t/>
            </a:r>
            <a:br>
              <a:rPr lang="bg-BG" sz="4800" b="1" dirty="0">
                <a:latin typeface="Candara" panose="020E0502030303020204" pitchFamily="34" charset="0"/>
                <a:ea typeface="Batang" panose="02030600000101010101" pitchFamily="18" charset="-127"/>
              </a:rPr>
            </a:br>
            <a:r>
              <a:rPr lang="bg-BG" sz="4800" b="1" dirty="0" smtClean="0">
                <a:latin typeface="Candara" panose="020E0502030303020204" pitchFamily="34" charset="0"/>
                <a:ea typeface="Batang" panose="02030600000101010101" pitchFamily="18" charset="-127"/>
              </a:rPr>
              <a:t>ХРИСТИЯНСКОТО СЕМЕЙСТВО</a:t>
            </a:r>
            <a:endParaRPr lang="bg-BG" sz="4800" b="1" dirty="0">
              <a:latin typeface="Candara" panose="020E0502030303020204" pitchFamily="34" charset="0"/>
              <a:ea typeface="Batang" panose="02030600000101010101" pitchFamily="18" charset="-127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4624" y="3995230"/>
            <a:ext cx="9144000" cy="1655762"/>
          </a:xfrm>
        </p:spPr>
        <p:txBody>
          <a:bodyPr>
            <a:normAutofit/>
          </a:bodyPr>
          <a:lstStyle/>
          <a:p>
            <a:endParaRPr lang="bg-BG" sz="2000" dirty="0" smtClean="0">
              <a:latin typeface="Candara" panose="020E0502030303020204" pitchFamily="34" charset="0"/>
            </a:endParaRPr>
          </a:p>
          <a:p>
            <a:endParaRPr lang="bg-BG" sz="2000" dirty="0">
              <a:latin typeface="Candara" panose="020E0502030303020204" pitchFamily="34" charset="0"/>
            </a:endParaRPr>
          </a:p>
          <a:p>
            <a:pPr algn="just"/>
            <a:r>
              <a:rPr lang="bg-BG" sz="2000" dirty="0" smtClean="0">
                <a:latin typeface="Candara" panose="020E0502030303020204" pitchFamily="34" charset="0"/>
              </a:rPr>
              <a:t>					</a:t>
            </a:r>
            <a:r>
              <a:rPr lang="bg-BG" sz="2000" dirty="0" smtClean="0">
                <a:latin typeface="Candara" panose="020E0502030303020204" pitchFamily="34" charset="0"/>
                <a:ea typeface="Batang" panose="02030600000101010101" pitchFamily="18" charset="-127"/>
              </a:rPr>
              <a:t>	</a:t>
            </a:r>
            <a:endParaRPr lang="bg-BG" sz="2000" dirty="0">
              <a:latin typeface="Candara" panose="020E0502030303020204" pitchFamily="34" charset="0"/>
              <a:ea typeface="Batang" panose="02030600000101010101" pitchFamily="18" charset="-127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24000" y="5879592"/>
            <a:ext cx="9144000" cy="419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 sz="2000" dirty="0" smtClean="0">
                <a:latin typeface="Candara" panose="020E0502030303020204" pitchFamily="34" charset="0"/>
                <a:ea typeface="Batang" panose="02030600000101010101" pitchFamily="18" charset="-127"/>
              </a:rPr>
              <a:t>202</a:t>
            </a:r>
            <a:r>
              <a:rPr lang="en-US" sz="2000" dirty="0" smtClean="0">
                <a:latin typeface="Candara" panose="020E0502030303020204" pitchFamily="34" charset="0"/>
                <a:ea typeface="Batang" panose="02030600000101010101" pitchFamily="18" charset="-127"/>
              </a:rPr>
              <a:t>1</a:t>
            </a:r>
            <a:r>
              <a:rPr lang="bg-BG" sz="2000" dirty="0" smtClean="0">
                <a:latin typeface="Candara" panose="020E0502030303020204" pitchFamily="34" charset="0"/>
                <a:ea typeface="Batang" panose="02030600000101010101" pitchFamily="18" charset="-127"/>
              </a:rPr>
              <a:t> г</a:t>
            </a:r>
            <a:r>
              <a:rPr lang="bg-BG" sz="2000" dirty="0" smtClean="0">
                <a:latin typeface="Candara" panose="020E0502030303020204" pitchFamily="34" charset="0"/>
              </a:rPr>
              <a:t>.</a:t>
            </a:r>
          </a:p>
        </p:txBody>
      </p:sp>
      <p:pic>
        <p:nvPicPr>
          <p:cNvPr id="3076" name="Picture 4" descr="Подписка в защита на традиционното семейство - Семейството - Домашна църкв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096" y="3721849"/>
            <a:ext cx="3477079" cy="19291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Аудио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371349"/>
      </p:ext>
    </p:extLst>
  </p:cSld>
  <p:clrMapOvr>
    <a:masterClrMapping/>
  </p:clrMapOvr>
  <p:transition spd="slow" advTm="9708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55601"/>
            <a:ext cx="10443908" cy="522224"/>
          </a:xfrm>
        </p:spPr>
        <p:txBody>
          <a:bodyPr>
            <a:normAutofit/>
          </a:bodyPr>
          <a:lstStyle/>
          <a:p>
            <a:r>
              <a:rPr lang="bg-BG" sz="1600" b="1" dirty="0" smtClean="0">
                <a:latin typeface="Segoe Print" panose="02000600000000000000" pitchFamily="2" charset="0"/>
                <a:ea typeface="Batang" panose="02030600000101010101" pitchFamily="18" charset="-127"/>
              </a:rPr>
              <a:t>ХРИСТИЯНСКО СЕМЕЙСТВО </a:t>
            </a:r>
            <a:endParaRPr lang="bg-BG" sz="1600" b="1" dirty="0">
              <a:latin typeface="Segoe Print" panose="02000600000000000000" pitchFamily="2" charset="0"/>
              <a:ea typeface="Batang" panose="02030600000101010101" pitchFamily="18" charset="-127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996696"/>
            <a:ext cx="3137852" cy="1353312"/>
          </a:xfrm>
        </p:spPr>
        <p:txBody>
          <a:bodyPr>
            <a:normAutofit/>
          </a:bodyPr>
          <a:lstStyle/>
          <a:p>
            <a:r>
              <a:rPr lang="bg-BG" sz="1400" b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Print" panose="02000600000000000000" pitchFamily="2" charset="0"/>
                <a:ea typeface="Batang" panose="02030600000101010101" pitchFamily="18" charset="-127"/>
              </a:rPr>
              <a:t>Днес е празник много мил, </a:t>
            </a:r>
            <a:br>
              <a:rPr lang="bg-BG" sz="1400" b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Print" panose="02000600000000000000" pitchFamily="2" charset="0"/>
                <a:ea typeface="Batang" panose="02030600000101010101" pitchFamily="18" charset="-127"/>
              </a:rPr>
            </a:br>
            <a:r>
              <a:rPr lang="bg-BG" sz="1400" b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Print" panose="02000600000000000000" pitchFamily="2" charset="0"/>
                <a:ea typeface="Batang" panose="02030600000101010101" pitchFamily="18" charset="-127"/>
              </a:rPr>
              <a:t>с него Бог ни е благословил, </a:t>
            </a:r>
            <a:br>
              <a:rPr lang="bg-BG" sz="1400" b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Print" panose="02000600000000000000" pitchFamily="2" charset="0"/>
                <a:ea typeface="Batang" panose="02030600000101010101" pitchFamily="18" charset="-127"/>
              </a:rPr>
            </a:br>
            <a:r>
              <a:rPr lang="bg-BG" sz="1400" b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Print" panose="02000600000000000000" pitchFamily="2" charset="0"/>
                <a:ea typeface="Batang" panose="02030600000101010101" pitchFamily="18" charset="-127"/>
              </a:rPr>
              <a:t>затова ще Му благодарим, </a:t>
            </a:r>
            <a:br>
              <a:rPr lang="bg-BG" sz="1400" b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Print" panose="02000600000000000000" pitchFamily="2" charset="0"/>
                <a:ea typeface="Batang" panose="02030600000101010101" pitchFamily="18" charset="-127"/>
              </a:rPr>
            </a:br>
            <a:r>
              <a:rPr lang="bg-BG" sz="1400" b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Print" panose="02000600000000000000" pitchFamily="2" charset="0"/>
                <a:ea typeface="Batang" panose="02030600000101010101" pitchFamily="18" charset="-127"/>
              </a:rPr>
              <a:t>че със семейство ни е надарил. </a:t>
            </a:r>
            <a:br>
              <a:rPr lang="bg-BG" sz="1400" b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Print" panose="02000600000000000000" pitchFamily="2" charset="0"/>
                <a:ea typeface="Batang" panose="02030600000101010101" pitchFamily="18" charset="-127"/>
              </a:rPr>
            </a:br>
            <a:r>
              <a:rPr lang="bg-BG" sz="1400" b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Print" panose="02000600000000000000" pitchFamily="2" charset="0"/>
                <a:ea typeface="Batang" panose="02030600000101010101" pitchFamily="18" charset="-127"/>
              </a:rPr>
              <a:t>Събрали сме се тук сега </a:t>
            </a:r>
            <a:br>
              <a:rPr lang="bg-BG" sz="1400" b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Print" panose="02000600000000000000" pitchFamily="2" charset="0"/>
                <a:ea typeface="Batang" panose="02030600000101010101" pitchFamily="18" charset="-127"/>
              </a:rPr>
            </a:br>
            <a:r>
              <a:rPr lang="bg-BG" sz="1400" b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Print" panose="02000600000000000000" pitchFamily="2" charset="0"/>
                <a:ea typeface="Batang" panose="02030600000101010101" pitchFamily="18" charset="-127"/>
              </a:rPr>
              <a:t>по християнски у дома. </a:t>
            </a:r>
            <a:endParaRPr lang="bg-BG" sz="1400" b="0" dirty="0">
              <a:latin typeface="Segoe Print" panose="02000600000000000000" pitchFamily="2" charset="0"/>
              <a:ea typeface="Batang" panose="02030600000101010101" pitchFamily="18" charset="-127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94852" y="3474719"/>
            <a:ext cx="3137853" cy="13350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sz="1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Print" panose="02000600000000000000" pitchFamily="2" charset="0"/>
                <a:ea typeface="Batang" panose="02030600000101010101" pitchFamily="18" charset="-127"/>
              </a:rPr>
              <a:t>После идват баба, дядо </a:t>
            </a:r>
            <a:br>
              <a:rPr lang="bg-BG" sz="1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Print" panose="02000600000000000000" pitchFamily="2" charset="0"/>
                <a:ea typeface="Batang" panose="02030600000101010101" pitchFamily="18" charset="-127"/>
              </a:rPr>
            </a:br>
            <a:r>
              <a:rPr lang="bg-BG" sz="1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Print" panose="02000600000000000000" pitchFamily="2" charset="0"/>
                <a:ea typeface="Batang" panose="02030600000101010101" pitchFamily="18" charset="-127"/>
              </a:rPr>
              <a:t>и посрещаме ги с радост. </a:t>
            </a:r>
            <a:br>
              <a:rPr lang="bg-BG" sz="1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Print" panose="02000600000000000000" pitchFamily="2" charset="0"/>
                <a:ea typeface="Batang" panose="02030600000101010101" pitchFamily="18" charset="-127"/>
              </a:rPr>
            </a:br>
            <a:r>
              <a:rPr lang="bg-BG" sz="1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Print" panose="02000600000000000000" pitchFamily="2" charset="0"/>
                <a:ea typeface="Batang" panose="02030600000101010101" pitchFamily="18" charset="-127"/>
              </a:rPr>
              <a:t>Мама новата покривка вади, </a:t>
            </a:r>
            <a:br>
              <a:rPr lang="bg-BG" sz="1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Print" panose="02000600000000000000" pitchFamily="2" charset="0"/>
                <a:ea typeface="Batang" panose="02030600000101010101" pitchFamily="18" charset="-127"/>
              </a:rPr>
            </a:br>
            <a:r>
              <a:rPr lang="bg-BG" sz="1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Print" panose="02000600000000000000" pitchFamily="2" charset="0"/>
                <a:ea typeface="Batang" panose="02030600000101010101" pitchFamily="18" charset="-127"/>
              </a:rPr>
              <a:t>кака тръгва да я глади. </a:t>
            </a:r>
            <a:br>
              <a:rPr lang="bg-BG" sz="1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Print" panose="02000600000000000000" pitchFamily="2" charset="0"/>
                <a:ea typeface="Batang" panose="02030600000101010101" pitchFamily="18" charset="-127"/>
              </a:rPr>
            </a:br>
            <a:r>
              <a:rPr lang="bg-BG" sz="1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Print" panose="02000600000000000000" pitchFamily="2" charset="0"/>
                <a:ea typeface="Batang" panose="02030600000101010101" pitchFamily="18" charset="-127"/>
              </a:rPr>
              <a:t>Татко носи плодове </a:t>
            </a:r>
            <a:br>
              <a:rPr lang="bg-BG" sz="1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Print" panose="02000600000000000000" pitchFamily="2" charset="0"/>
                <a:ea typeface="Batang" panose="02030600000101010101" pitchFamily="18" charset="-127"/>
              </a:rPr>
            </a:br>
            <a:r>
              <a:rPr lang="bg-BG" sz="1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Print" panose="02000600000000000000" pitchFamily="2" charset="0"/>
                <a:ea typeface="Batang" panose="02030600000101010101" pitchFamily="18" charset="-127"/>
              </a:rPr>
              <a:t>и се чуват смехове. </a:t>
            </a:r>
            <a:endParaRPr lang="bg-BG" sz="1400" dirty="0">
              <a:latin typeface="Segoe Print" panose="02000600000000000000" pitchFamily="2" charset="0"/>
              <a:ea typeface="Batang" panose="02030600000101010101" pitchFamily="18" charset="-127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2" y="1732787"/>
            <a:ext cx="3145536" cy="1435608"/>
          </a:xfrm>
        </p:spPr>
        <p:txBody>
          <a:bodyPr>
            <a:normAutofit/>
          </a:bodyPr>
          <a:lstStyle/>
          <a:p>
            <a:r>
              <a:rPr lang="bg-BG" sz="1400" b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Print" panose="02000600000000000000" pitchFamily="2" charset="0"/>
                <a:ea typeface="Batang" panose="02030600000101010101" pitchFamily="18" charset="-127"/>
              </a:rPr>
              <a:t>Мама вкусна гозба прави, </a:t>
            </a:r>
            <a:br>
              <a:rPr lang="bg-BG" sz="1400" b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Print" panose="02000600000000000000" pitchFamily="2" charset="0"/>
                <a:ea typeface="Batang" panose="02030600000101010101" pitchFamily="18" charset="-127"/>
              </a:rPr>
            </a:br>
            <a:r>
              <a:rPr lang="bg-BG" sz="1400" b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Print" panose="02000600000000000000" pitchFamily="2" charset="0"/>
                <a:ea typeface="Batang" panose="02030600000101010101" pitchFamily="18" charset="-127"/>
              </a:rPr>
              <a:t>кака сръчно й помага </a:t>
            </a:r>
            <a:br>
              <a:rPr lang="bg-BG" sz="1400" b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Print" panose="02000600000000000000" pitchFamily="2" charset="0"/>
                <a:ea typeface="Batang" panose="02030600000101010101" pitchFamily="18" charset="-127"/>
              </a:rPr>
            </a:br>
            <a:r>
              <a:rPr lang="bg-BG" sz="1400" b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Print" panose="02000600000000000000" pitchFamily="2" charset="0"/>
                <a:ea typeface="Batang" panose="02030600000101010101" pitchFamily="18" charset="-127"/>
              </a:rPr>
              <a:t>и лъжицата подава. </a:t>
            </a:r>
            <a:br>
              <a:rPr lang="bg-BG" sz="1400" b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Print" panose="02000600000000000000" pitchFamily="2" charset="0"/>
                <a:ea typeface="Batang" panose="02030600000101010101" pitchFamily="18" charset="-127"/>
              </a:rPr>
            </a:br>
            <a:r>
              <a:rPr lang="bg-BG" sz="1400" b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Print" panose="02000600000000000000" pitchFamily="2" charset="0"/>
                <a:ea typeface="Batang" panose="02030600000101010101" pitchFamily="18" charset="-127"/>
              </a:rPr>
              <a:t>После правят вкусна питка </a:t>
            </a:r>
            <a:br>
              <a:rPr lang="bg-BG" sz="1400" b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Print" panose="02000600000000000000" pitchFamily="2" charset="0"/>
                <a:ea typeface="Batang" panose="02030600000101010101" pitchFamily="18" charset="-127"/>
              </a:rPr>
            </a:br>
            <a:r>
              <a:rPr lang="bg-BG" sz="1400" b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Print" panose="02000600000000000000" pitchFamily="2" charset="0"/>
                <a:ea typeface="Batang" panose="02030600000101010101" pitchFamily="18" charset="-127"/>
              </a:rPr>
              <a:t>като слънце в маргаритка, </a:t>
            </a:r>
            <a:br>
              <a:rPr lang="bg-BG" sz="1400" b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Print" panose="02000600000000000000" pitchFamily="2" charset="0"/>
                <a:ea typeface="Batang" panose="02030600000101010101" pitchFamily="18" charset="-127"/>
              </a:rPr>
            </a:br>
            <a:r>
              <a:rPr lang="bg-BG" sz="1400" b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Print" panose="02000600000000000000" pitchFamily="2" charset="0"/>
                <a:ea typeface="Batang" panose="02030600000101010101" pitchFamily="18" charset="-127"/>
              </a:rPr>
              <a:t>мажат я със яйчице </a:t>
            </a:r>
            <a:br>
              <a:rPr lang="bg-BG" sz="1400" b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Print" panose="02000600000000000000" pitchFamily="2" charset="0"/>
                <a:ea typeface="Batang" panose="02030600000101010101" pitchFamily="18" charset="-127"/>
              </a:rPr>
            </a:br>
            <a:r>
              <a:rPr lang="bg-BG" sz="1400" b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Print" panose="02000600000000000000" pitchFamily="2" charset="0"/>
                <a:ea typeface="Batang" panose="02030600000101010101" pitchFamily="18" charset="-127"/>
              </a:rPr>
              <a:t>и пекат я с масълце.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32705" y="4471414"/>
            <a:ext cx="3282696" cy="219456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bg-BG" sz="1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Print" panose="02000600000000000000" pitchFamily="2" charset="0"/>
                <a:ea typeface="Batang" panose="02030600000101010101" pitchFamily="18" charset="-127"/>
              </a:rPr>
              <a:t>Всички сядаме задружни, </a:t>
            </a:r>
            <a:br>
              <a:rPr lang="bg-BG" sz="1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Print" panose="02000600000000000000" pitchFamily="2" charset="0"/>
                <a:ea typeface="Batang" panose="02030600000101010101" pitchFamily="18" charset="-127"/>
              </a:rPr>
            </a:br>
            <a:r>
              <a:rPr lang="bg-BG" sz="1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Print" panose="02000600000000000000" pitchFamily="2" charset="0"/>
                <a:ea typeface="Batang" panose="02030600000101010101" pitchFamily="18" charset="-127"/>
              </a:rPr>
              <a:t>хващаме се за ръце </a:t>
            </a:r>
            <a:br>
              <a:rPr lang="bg-BG" sz="1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Print" panose="02000600000000000000" pitchFamily="2" charset="0"/>
                <a:ea typeface="Batang" panose="02030600000101010101" pitchFamily="18" charset="-127"/>
              </a:rPr>
            </a:br>
            <a:r>
              <a:rPr lang="bg-BG" sz="1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Print" panose="02000600000000000000" pitchFamily="2" charset="0"/>
                <a:ea typeface="Batang" panose="02030600000101010101" pitchFamily="18" charset="-127"/>
              </a:rPr>
              <a:t>и се молим от сърце: </a:t>
            </a:r>
            <a:br>
              <a:rPr lang="bg-BG" sz="1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Print" panose="02000600000000000000" pitchFamily="2" charset="0"/>
                <a:ea typeface="Batang" panose="02030600000101010101" pitchFamily="18" charset="-127"/>
              </a:rPr>
            </a:br>
            <a:r>
              <a:rPr lang="bg-BG" sz="1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Print" panose="02000600000000000000" pitchFamily="2" charset="0"/>
                <a:ea typeface="Batang" panose="02030600000101010101" pitchFamily="18" charset="-127"/>
              </a:rPr>
              <a:t>да сме здрави, да сме живи, </a:t>
            </a:r>
            <a:br>
              <a:rPr lang="bg-BG" sz="1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Print" panose="02000600000000000000" pitchFamily="2" charset="0"/>
                <a:ea typeface="Batang" panose="02030600000101010101" pitchFamily="18" charset="-127"/>
              </a:rPr>
            </a:br>
            <a:r>
              <a:rPr lang="bg-BG" sz="1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Print" panose="02000600000000000000" pitchFamily="2" charset="0"/>
                <a:ea typeface="Batang" panose="02030600000101010101" pitchFamily="18" charset="-127"/>
              </a:rPr>
              <a:t>да сме винаги щастливи. </a:t>
            </a:r>
            <a:br>
              <a:rPr lang="bg-BG" sz="1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Print" panose="02000600000000000000" pitchFamily="2" charset="0"/>
                <a:ea typeface="Batang" panose="02030600000101010101" pitchFamily="18" charset="-127"/>
              </a:rPr>
            </a:br>
            <a:r>
              <a:rPr lang="bg-BG" sz="1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Print" panose="02000600000000000000" pitchFamily="2" charset="0"/>
                <a:ea typeface="Batang" panose="02030600000101010101" pitchFamily="18" charset="-127"/>
              </a:rPr>
              <a:t>Все така да сме задружни, </a:t>
            </a:r>
            <a:br>
              <a:rPr lang="bg-BG" sz="1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Print" panose="02000600000000000000" pitchFamily="2" charset="0"/>
                <a:ea typeface="Batang" panose="02030600000101010101" pitchFamily="18" charset="-127"/>
              </a:rPr>
            </a:br>
            <a:r>
              <a:rPr lang="bg-BG" sz="1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Print" panose="02000600000000000000" pitchFamily="2" charset="0"/>
                <a:ea typeface="Batang" panose="02030600000101010101" pitchFamily="18" charset="-127"/>
              </a:rPr>
              <a:t>да помагаме си в нужда </a:t>
            </a:r>
            <a:br>
              <a:rPr lang="bg-BG" sz="1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Print" panose="02000600000000000000" pitchFamily="2" charset="0"/>
                <a:ea typeface="Batang" panose="02030600000101010101" pitchFamily="18" charset="-127"/>
              </a:rPr>
            </a:br>
            <a:r>
              <a:rPr lang="bg-BG" sz="1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Print" panose="02000600000000000000" pitchFamily="2" charset="0"/>
                <a:ea typeface="Batang" panose="02030600000101010101" pitchFamily="18" charset="-127"/>
              </a:rPr>
              <a:t>Да сме истински християни, </a:t>
            </a:r>
            <a:br>
              <a:rPr lang="bg-BG" sz="1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Print" panose="02000600000000000000" pitchFamily="2" charset="0"/>
                <a:ea typeface="Batang" panose="02030600000101010101" pitchFamily="18" charset="-127"/>
              </a:rPr>
            </a:br>
            <a:r>
              <a:rPr lang="bg-BG" sz="1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Print" panose="02000600000000000000" pitchFamily="2" charset="0"/>
                <a:ea typeface="Batang" panose="02030600000101010101" pitchFamily="18" charset="-127"/>
              </a:rPr>
              <a:t>Бог със нас да се похвали. </a:t>
            </a:r>
            <a:br>
              <a:rPr lang="bg-BG" sz="1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Print" panose="02000600000000000000" pitchFamily="2" charset="0"/>
                <a:ea typeface="Batang" panose="02030600000101010101" pitchFamily="18" charset="-127"/>
              </a:rPr>
            </a:br>
            <a:r>
              <a:rPr lang="bg-BG" sz="1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Print" panose="02000600000000000000" pitchFamily="2" charset="0"/>
                <a:ea typeface="Batang" panose="02030600000101010101" pitchFamily="18" charset="-127"/>
              </a:rPr>
              <a:t/>
            </a:r>
            <a:br>
              <a:rPr lang="bg-BG" sz="1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Print" panose="02000600000000000000" pitchFamily="2" charset="0"/>
                <a:ea typeface="Batang" panose="02030600000101010101" pitchFamily="18" charset="-127"/>
              </a:rPr>
            </a:br>
            <a:r>
              <a:rPr lang="bg-BG" sz="1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Print" panose="02000600000000000000" pitchFamily="2" charset="0"/>
                <a:ea typeface="Batang" panose="02030600000101010101" pitchFamily="18" charset="-127"/>
              </a:rPr>
              <a:t>Вергиния Генова</a:t>
            </a:r>
            <a:endParaRPr lang="bg-BG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Segoe Print" panose="02000600000000000000" pitchFamily="2" charset="0"/>
              <a:ea typeface="Batang" panose="02030600000101010101" pitchFamily="18" charset="-127"/>
            </a:endParaRPr>
          </a:p>
          <a:p>
            <a:pPr marL="0" indent="0">
              <a:buNone/>
            </a:pPr>
            <a:endParaRPr lang="bg-BG" sz="1400" dirty="0">
              <a:latin typeface="Segoe Print" panose="02000600000000000000" pitchFamily="2" charset="0"/>
              <a:ea typeface="Batang" panose="02030600000101010101" pitchFamily="18" charset="-127"/>
            </a:endParaRPr>
          </a:p>
        </p:txBody>
      </p:sp>
      <p:pic>
        <p:nvPicPr>
          <p:cNvPr id="4098" name="Picture 2" descr="🎓 Въведение Богородично: Ден на християнското семейство - Uchiteli.b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831" y="877825"/>
            <a:ext cx="3324574" cy="17373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Аудио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96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767"/>
    </mc:Choice>
    <mc:Fallback xmlns="">
      <p:transition spd="slow" advTm="607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3" grpId="0" build="p"/>
      <p:bldP spid="4" grpId="0" build="p"/>
      <p:bldP spid="5" grpId="0" build="p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01624" y="1110902"/>
            <a:ext cx="7153656" cy="4791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sz="2400" dirty="0" smtClean="0">
                <a:latin typeface="Candara" panose="020E0502030303020204" pitchFamily="34" charset="0"/>
              </a:rPr>
              <a:t>На 21 ноември отбелязваме празникът Въведение Богородично, който от 1929 г. в България се чества и като </a:t>
            </a:r>
            <a:r>
              <a:rPr lang="bg-BG" sz="2400" b="1" dirty="0" smtClean="0">
                <a:latin typeface="Candara" panose="020E0502030303020204" pitchFamily="34" charset="0"/>
              </a:rPr>
              <a:t>Ден на християнското семейство</a:t>
            </a:r>
            <a:r>
              <a:rPr lang="bg-BG" sz="2400" dirty="0" smtClean="0">
                <a:latin typeface="Candara" panose="020E0502030303020204" pitchFamily="34" charset="0"/>
              </a:rPr>
              <a:t>.</a:t>
            </a:r>
          </a:p>
          <a:p>
            <a:pPr marL="0" indent="0">
              <a:buNone/>
            </a:pPr>
            <a:r>
              <a:rPr lang="bg-BG" sz="2400" dirty="0" smtClean="0">
                <a:latin typeface="Candara" panose="020E0502030303020204" pitchFamily="34" charset="0"/>
              </a:rPr>
              <a:t>На този ден, когато е била на 3 години, Мария е заведена от родителите си Йоаким и Ана в Иерусалимския храм.</a:t>
            </a:r>
            <a:endParaRPr lang="en-US" sz="2400" dirty="0" smtClean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bg-BG" sz="2400" dirty="0" smtClean="0">
                <a:latin typeface="Candara" panose="020E0502030303020204" pitchFamily="34" charset="0"/>
              </a:rPr>
              <a:t>Малката Мария е поставена на първото стъпало пред входа на Храма и чудно как тя изкачила всичките 15 стъпала съвсем сама.</a:t>
            </a:r>
          </a:p>
          <a:p>
            <a:endParaRPr lang="bg-BG" sz="2400" dirty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bg-BG" sz="2400" dirty="0">
              <a:latin typeface="Candara" panose="020E0502030303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1624" y="412936"/>
            <a:ext cx="4937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 smtClean="0">
                <a:latin typeface="Candara" panose="020E0502030303020204" pitchFamily="34" charset="0"/>
              </a:rPr>
              <a:t>ИСТОРИЯ НА ПРАЗНИКА</a:t>
            </a:r>
            <a:endParaRPr lang="bg-BG" sz="2400" b="1" dirty="0">
              <a:latin typeface="Candara" panose="020E0502030303020204" pitchFamily="34" charset="0"/>
            </a:endParaRPr>
          </a:p>
        </p:txBody>
      </p:sp>
      <p:pic>
        <p:nvPicPr>
          <p:cNvPr id="6" name="Picture 2" descr="&quot;Въведение Богородично - икона в параклиса на Богословския факултет при СУ &quot;Св. Климент Охридски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96300" y="1426464"/>
            <a:ext cx="2606040" cy="37577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Аудио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97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158"/>
    </mc:Choice>
    <mc:Fallback xmlns="">
      <p:transition spd="slow" advTm="221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7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7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uiExpand="1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8318"/>
            <a:ext cx="10515600" cy="713867"/>
          </a:xfrm>
        </p:spPr>
        <p:txBody>
          <a:bodyPr>
            <a:normAutofit/>
          </a:bodyPr>
          <a:lstStyle/>
          <a:p>
            <a:r>
              <a:rPr lang="bg-BG" sz="2400" b="1" dirty="0" smtClean="0">
                <a:latin typeface="Candara" panose="020E0502030303020204" pitchFamily="34" charset="0"/>
              </a:rPr>
              <a:t>ПРАЗНИКЪТ – ЗА РОДИТЕЛИТЕ И ЗА </a:t>
            </a:r>
            <a:r>
              <a:rPr lang="bg-BG" sz="2400" b="1" dirty="0" smtClean="0">
                <a:latin typeface="Candara" panose="020E0502030303020204" pitchFamily="34" charset="0"/>
              </a:rPr>
              <a:t>ДЕЦАТА</a:t>
            </a:r>
            <a:endParaRPr lang="bg-BG" sz="2400" b="1" dirty="0">
              <a:latin typeface="Candara" panose="020E05020303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991178"/>
            <a:ext cx="10515600" cy="1049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bg-BG" sz="2400" dirty="0" smtClean="0">
                <a:latin typeface="Candara" panose="020E0502030303020204" pitchFamily="34" charset="0"/>
              </a:rPr>
              <a:t>Възприемаме празника като весел и искаме и на този ден семейството ни да е щастливо и да отидем заедно на църква, за да запалим по една свещичка за здраве на всички нас, на нашите близки и на нашите приятели.</a:t>
            </a:r>
          </a:p>
          <a:p>
            <a:pPr marL="0" indent="0">
              <a:buNone/>
            </a:pPr>
            <a:endParaRPr lang="bg-BG" sz="2400" dirty="0" smtClean="0">
              <a:latin typeface="Candara" panose="020E0502030303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1052185"/>
            <a:ext cx="100888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400" dirty="0">
                <a:latin typeface="Candara" panose="020E0502030303020204" pitchFamily="34" charset="0"/>
              </a:rPr>
              <a:t>Всеки родител има духовно задължение към </a:t>
            </a:r>
            <a:r>
              <a:rPr lang="bg-BG" sz="2400" dirty="0" smtClean="0">
                <a:latin typeface="Candara" panose="020E0502030303020204" pitchFamily="34" charset="0"/>
              </a:rPr>
              <a:t>своите </a:t>
            </a:r>
            <a:r>
              <a:rPr lang="bg-BG" sz="2400" dirty="0">
                <a:latin typeface="Candara" panose="020E0502030303020204" pitchFamily="34" charset="0"/>
              </a:rPr>
              <a:t>деца.</a:t>
            </a:r>
          </a:p>
          <a:p>
            <a:r>
              <a:rPr lang="bg-BG" sz="2400" dirty="0">
                <a:latin typeface="Candara" panose="020E0502030303020204" pitchFamily="34" charset="0"/>
              </a:rPr>
              <a:t>В семейната среда децата се възпитават, </a:t>
            </a:r>
            <a:r>
              <a:rPr lang="bg-BG" sz="2400" dirty="0" smtClean="0">
                <a:latin typeface="Candara" panose="020E0502030303020204" pitchFamily="34" charset="0"/>
              </a:rPr>
              <a:t>развиват се </a:t>
            </a:r>
            <a:r>
              <a:rPr lang="bg-BG" sz="2400" dirty="0">
                <a:latin typeface="Candara" panose="020E0502030303020204" pitchFamily="34" charset="0"/>
              </a:rPr>
              <a:t>и </a:t>
            </a:r>
            <a:r>
              <a:rPr lang="bg-BG" sz="2400">
                <a:latin typeface="Candara" panose="020E0502030303020204" pitchFamily="34" charset="0"/>
              </a:rPr>
              <a:t>учат </a:t>
            </a:r>
            <a:r>
              <a:rPr lang="bg-BG" sz="2400" smtClean="0">
                <a:latin typeface="Candara" panose="020E0502030303020204" pitchFamily="34" charset="0"/>
              </a:rPr>
              <a:t>най-ценните </a:t>
            </a:r>
            <a:r>
              <a:rPr lang="bg-BG" sz="2400" dirty="0">
                <a:latin typeface="Candara" panose="020E0502030303020204" pitchFamily="34" charset="0"/>
              </a:rPr>
              <a:t>житейски уроци</a:t>
            </a:r>
            <a:r>
              <a:rPr lang="bg-BG" sz="2400" dirty="0" smtClean="0">
                <a:latin typeface="Candara" panose="020E0502030303020204" pitchFamily="34" charset="0"/>
              </a:rPr>
              <a:t>. Не напразно една от най-големите ценности в Християнството е </a:t>
            </a:r>
            <a:r>
              <a:rPr lang="bg-BG" sz="2400" b="1" dirty="0" smtClean="0">
                <a:latin typeface="Candara" panose="020E0502030303020204" pitchFamily="34" charset="0"/>
              </a:rPr>
              <a:t>семейството</a:t>
            </a:r>
            <a:r>
              <a:rPr lang="bg-BG" sz="2400" dirty="0" smtClean="0">
                <a:latin typeface="Candara" panose="020E0502030303020204" pitchFamily="34" charset="0"/>
              </a:rPr>
              <a:t>. То изгражда, то възпитава, то дава посоката на всяко дете.</a:t>
            </a:r>
            <a:endParaRPr lang="bg-BG" sz="2400" dirty="0">
              <a:latin typeface="Candara" panose="020E0502030303020204" pitchFamily="34" charset="0"/>
            </a:endParaRPr>
          </a:p>
        </p:txBody>
      </p:sp>
      <p:pic>
        <p:nvPicPr>
          <p:cNvPr id="6" name="Аудио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1026" name="Picture 2" descr="21. ноември – Ден на християнското семейство | 2 СУ Акад. Емилиян Станев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221" y="4614454"/>
            <a:ext cx="30289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51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891"/>
    </mc:Choice>
    <mc:Fallback xmlns="">
      <p:transition spd="slow" advTm="228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75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375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02447"/>
            <a:ext cx="10515600" cy="576707"/>
          </a:xfrm>
        </p:spPr>
        <p:txBody>
          <a:bodyPr>
            <a:normAutofit/>
          </a:bodyPr>
          <a:lstStyle/>
          <a:p>
            <a:r>
              <a:rPr lang="bg-BG" sz="2400" b="1" dirty="0" smtClean="0">
                <a:latin typeface="Candara" panose="020E0502030303020204" pitchFamily="34" charset="0"/>
              </a:rPr>
              <a:t>ТРАДИЦИИ И ОБИЧАИ В ДЕНЯ НА ХРИСТИЯНСКОТО СЕМЕЙСТВО</a:t>
            </a:r>
            <a:endParaRPr lang="bg-BG" sz="2400" b="1" dirty="0">
              <a:latin typeface="Candara" panose="020E05020303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96065"/>
            <a:ext cx="10515600" cy="25634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Candara" panose="020E0502030303020204" pitchFamily="34" charset="0"/>
              </a:rPr>
              <a:t>Празникът се чества от християните и е свързан с редица традиции и обичаи.</a:t>
            </a:r>
          </a:p>
          <a:p>
            <a:pPr marL="0" indent="0">
              <a:buNone/>
            </a:pPr>
            <a:r>
              <a:rPr lang="ru-RU" sz="2400" dirty="0" smtClean="0">
                <a:latin typeface="Candara" panose="020E0502030303020204" pitchFamily="34" charset="0"/>
              </a:rPr>
              <a:t>На </a:t>
            </a:r>
            <a:r>
              <a:rPr lang="ru-RU" sz="2400" dirty="0">
                <a:latin typeface="Candara" panose="020E0502030303020204" pitchFamily="34" charset="0"/>
              </a:rPr>
              <a:t>този ден цялото семейство се събира заедно, защото дедите ни са вярвали, че домът е свещено място, в което децата научават най-ценните житейски уроци и усвояват важни знания за света. Именно семейната среда е мястото, където те се възпитават и развиват своите дарби и </a:t>
            </a:r>
            <a:r>
              <a:rPr lang="ru-RU" sz="2400" dirty="0" smtClean="0">
                <a:latin typeface="Candara" panose="020E0502030303020204" pitchFamily="34" charset="0"/>
              </a:rPr>
              <a:t>заложби.</a:t>
            </a:r>
            <a:endParaRPr lang="bg-BG" sz="2400" dirty="0">
              <a:latin typeface="Candara" panose="020E0502030303020204" pitchFamily="34" charset="0"/>
            </a:endParaRPr>
          </a:p>
        </p:txBody>
      </p:sp>
      <p:pic>
        <p:nvPicPr>
          <p:cNvPr id="4" name="Картина 3" descr="den-hristiqnsko-semejstv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0144" y="3776472"/>
            <a:ext cx="4071965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Аудио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30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206"/>
    </mc:Choice>
    <mc:Fallback xmlns="">
      <p:transition spd="slow" advTm="182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75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375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3816" y="375465"/>
            <a:ext cx="10479024" cy="521207"/>
          </a:xfrm>
        </p:spPr>
        <p:txBody>
          <a:bodyPr>
            <a:normAutofit/>
          </a:bodyPr>
          <a:lstStyle/>
          <a:p>
            <a:pPr algn="l"/>
            <a:r>
              <a:rPr lang="bg-BG" sz="2400" b="1" dirty="0" smtClean="0">
                <a:latin typeface="Candara" panose="020E0502030303020204" pitchFamily="34" charset="0"/>
              </a:rPr>
              <a:t>ПОВЕРИЯ В ДЕНЯ НА ХРИСТИЯНСКОТО СЕМЕЙСТВО</a:t>
            </a:r>
            <a:endParaRPr lang="bg-BG" sz="2400" dirty="0">
              <a:latin typeface="Candara" panose="020E0502030303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3816" y="1611085"/>
            <a:ext cx="10314432" cy="4285301"/>
          </a:xfrm>
        </p:spPr>
        <p:txBody>
          <a:bodyPr>
            <a:noAutofit/>
          </a:bodyPr>
          <a:lstStyle/>
          <a:p>
            <a:pPr algn="just"/>
            <a:endParaRPr lang="ru-RU" dirty="0" smtClean="0">
              <a:latin typeface="Candara" panose="020E0502030303020204" pitchFamily="34" charset="0"/>
            </a:endParaRPr>
          </a:p>
          <a:p>
            <a:pPr algn="just"/>
            <a:r>
              <a:rPr lang="ru-RU" dirty="0" smtClean="0">
                <a:latin typeface="Candara" panose="020E0502030303020204" pitchFamily="34" charset="0"/>
              </a:rPr>
              <a:t>По </a:t>
            </a:r>
            <a:r>
              <a:rPr lang="ru-RU" dirty="0">
                <a:latin typeface="Candara" panose="020E0502030303020204" pitchFamily="34" charset="0"/>
              </a:rPr>
              <a:t>това какво е времето на днешния ден народът гадае какво ще е то през цялата следваща година. Ако е топло и слънчево, зимата ще е люта, лятото ще е сухо, а плодородието – слабо. Но ако вали дъжд или сняг, зимата ще е снежна, лятото – дъждовно, а реколтата – богата.</a:t>
            </a:r>
          </a:p>
          <a:p>
            <a:pPr algn="just"/>
            <a:r>
              <a:rPr lang="ru-RU" dirty="0">
                <a:latin typeface="Candara" panose="020E0502030303020204" pitchFamily="34" charset="0"/>
              </a:rPr>
              <a:t>Според преданията на нашите деди, мома или ерген не трябва да се бият с метла, тъй като съществува риск след това да не се оженят. </a:t>
            </a:r>
          </a:p>
          <a:p>
            <a:pPr algn="just"/>
            <a:r>
              <a:rPr lang="ru-RU" dirty="0">
                <a:latin typeface="Candara" panose="020E0502030303020204" pitchFamily="34" charset="0"/>
              </a:rPr>
              <a:t>На този ден не се секат дърва, защото се смята, че бесния вълк ще нападне секачите. </a:t>
            </a:r>
          </a:p>
          <a:p>
            <a:pPr algn="just"/>
            <a:r>
              <a:rPr lang="ru-RU" dirty="0">
                <a:latin typeface="Candara" panose="020E0502030303020204" pitchFamily="34" charset="0"/>
              </a:rPr>
              <a:t>Забранява се всякаква работа с вълна - в противен случай вълците нападат овчарите и стадата.</a:t>
            </a:r>
          </a:p>
          <a:p>
            <a:pPr algn="just"/>
            <a:r>
              <a:rPr lang="ru-RU" dirty="0">
                <a:latin typeface="Candara" panose="020E0502030303020204" pitchFamily="34" charset="0"/>
              </a:rPr>
              <a:t>Много строго се спазва забраната да не се крои и шие дреха за мъж на този ден, защото ако го срещне вълк в гората, ще го нападне и </a:t>
            </a:r>
            <a:r>
              <a:rPr lang="ru-RU" dirty="0" smtClean="0">
                <a:latin typeface="Candara" panose="020E0502030303020204" pitchFamily="34" charset="0"/>
              </a:rPr>
              <a:t>изяде.</a:t>
            </a:r>
            <a:endParaRPr lang="ru-RU" dirty="0">
              <a:latin typeface="Candara" panose="020E0502030303020204" pitchFamily="34" charset="0"/>
            </a:endParaRPr>
          </a:p>
          <a:p>
            <a:endParaRPr lang="bg-BG" dirty="0">
              <a:latin typeface="Candara" panose="020E0502030303020204" pitchFamily="34" charset="0"/>
            </a:endParaRPr>
          </a:p>
        </p:txBody>
      </p:sp>
      <p:pic>
        <p:nvPicPr>
          <p:cNvPr id="4" name="Аудио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0298" y="121920"/>
            <a:ext cx="2647950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22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165"/>
    </mc:Choice>
    <mc:Fallback xmlns="">
      <p:transition spd="slow" advTm="311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75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375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5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50"/>
                            </p:stCondLst>
                            <p:childTnLst>
                              <p:par>
                                <p:cTn id="32" presetID="3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650"/>
                            </p:stCondLst>
                            <p:childTnLst>
                              <p:par>
                                <p:cTn id="39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1467" y="1043162"/>
            <a:ext cx="103144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Candara" panose="020E0502030303020204" pitchFamily="34" charset="0"/>
              </a:rPr>
              <a:t>Много от традициите и обичаите, спазвани на този ден, са останали в </a:t>
            </a:r>
            <a:r>
              <a:rPr lang="ru-RU" sz="2400" dirty="0" smtClean="0">
                <a:latin typeface="Candara" panose="020E0502030303020204" pitchFamily="34" charset="0"/>
              </a:rPr>
              <a:t>историята </a:t>
            </a:r>
            <a:r>
              <a:rPr lang="ru-RU" sz="2400" dirty="0">
                <a:latin typeface="Candara" panose="020E0502030303020204" pitchFamily="34" charset="0"/>
              </a:rPr>
              <a:t>и за жалост в днешно време се спазват във все по-малко райони на страната. Денят на християнското семейство е празник, който трябва да почитаме и уважаваме със сърцето си. Той е чудесен повод да покажем на близките и най-скъпите си хора колко много ги обичаме и държим на тях. Затова не забравяйте и не спирайте да демонстрирате любовта, привързаността и благодарността си към семейството си нито за миг. </a:t>
            </a:r>
            <a:r>
              <a:rPr lang="ru-RU" sz="2400" dirty="0" smtClean="0">
                <a:latin typeface="Candara" panose="020E0502030303020204" pitchFamily="34" charset="0"/>
              </a:rPr>
              <a:t>И </a:t>
            </a:r>
            <a:r>
              <a:rPr lang="ru-RU" sz="2400" dirty="0">
                <a:latin typeface="Candara" panose="020E0502030303020204" pitchFamily="34" charset="0"/>
              </a:rPr>
              <a:t>го правете не само в дни като днешния, а непрекъснато!</a:t>
            </a:r>
            <a:endParaRPr lang="bg-BG" sz="2400" dirty="0">
              <a:latin typeface="Candara" panose="020E0502030303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1467" y="439659"/>
            <a:ext cx="936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 smtClean="0">
                <a:latin typeface="Candara" panose="020E0502030303020204" pitchFamily="34" charset="0"/>
              </a:rPr>
              <a:t>СЕМЕЙСТВОТО</a:t>
            </a:r>
            <a:endParaRPr lang="bg-BG" sz="2400" b="1" dirty="0">
              <a:latin typeface="Candara" panose="020E0502030303020204" pitchFamily="34" charset="0"/>
            </a:endParaRPr>
          </a:p>
        </p:txBody>
      </p:sp>
      <p:pic>
        <p:nvPicPr>
          <p:cNvPr id="3" name="Аудио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2050" name="Picture 2" descr="Отбелязваме Деня на християнското семейство - PIA-new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233" y="4482036"/>
            <a:ext cx="2590800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730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829"/>
    </mc:Choice>
    <mc:Fallback xmlns="">
      <p:transition spd="slow" advTm="218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75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375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12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6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63" fill="hold">
                                          <p:stCondLst>
                                            <p:cond delay="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63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63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Аудио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6" name="AutoShape 2" descr="C:\Users\User\Desktop\-15-728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7" name="AutoShape 4" descr="C:\Users\User\Desktop\-15-728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pic>
        <p:nvPicPr>
          <p:cNvPr id="9" name="Картина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2145" y="831850"/>
            <a:ext cx="69342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33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64"/>
    </mc:Choice>
    <mc:Fallback xmlns="">
      <p:transition spd="slow" advTm="87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333</TotalTime>
  <Words>540</Words>
  <Application>Microsoft Office PowerPoint</Application>
  <PresentationFormat>Широк екран</PresentationFormat>
  <Paragraphs>30</Paragraphs>
  <Slides>8</Slides>
  <Notes>0</Notes>
  <HiddenSlides>0</HiddenSlides>
  <MMClips>8</MMClips>
  <ScaleCrop>false</ScaleCrop>
  <HeadingPairs>
    <vt:vector size="6" baseType="variant">
      <vt:variant>
        <vt:lpstr>Използвани шрифтове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8</vt:i4>
      </vt:variant>
    </vt:vector>
  </HeadingPairs>
  <TitlesOfParts>
    <vt:vector size="15" baseType="lpstr">
      <vt:lpstr>Arial</vt:lpstr>
      <vt:lpstr>Batang</vt:lpstr>
      <vt:lpstr>Calibri</vt:lpstr>
      <vt:lpstr>Calibri Light</vt:lpstr>
      <vt:lpstr>Candara</vt:lpstr>
      <vt:lpstr>Segoe Print</vt:lpstr>
      <vt:lpstr>Office Theme</vt:lpstr>
      <vt:lpstr>21 Ноември – ДЕН НА   ХРИСТИЯНСКОТО СЕМЕЙСТВО</vt:lpstr>
      <vt:lpstr>ХРИСТИЯНСКО СЕМЕЙСТВО </vt:lpstr>
      <vt:lpstr>Презентация на PowerPoint</vt:lpstr>
      <vt:lpstr>ПРАЗНИКЪТ – ЗА РОДИТЕЛИТЕ И ЗА ДЕЦАТА</vt:lpstr>
      <vt:lpstr>ТРАДИЦИИ И ОБИЧАИ В ДЕНЯ НА ХРИСТИЯНСКОТО СЕМЕЙСТВО</vt:lpstr>
      <vt:lpstr>ПОВЕРИЯ В ДЕНЯ НА ХРИСТИЯНСКОТО СЕМЕЙСТВО</vt:lpstr>
      <vt:lpstr>Презентация на PowerPoint</vt:lpstr>
      <vt:lpstr>Презентация на PowerPoint</vt:lpstr>
    </vt:vector>
  </TitlesOfParts>
  <Company>DZI, KBC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Snejka</dc:creator>
  <cp:lastModifiedBy>User</cp:lastModifiedBy>
  <cp:revision>44</cp:revision>
  <dcterms:created xsi:type="dcterms:W3CDTF">2020-11-18T14:41:08Z</dcterms:created>
  <dcterms:modified xsi:type="dcterms:W3CDTF">2021-11-15T10:25:26Z</dcterms:modified>
</cp:coreProperties>
</file>