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2" r:id="rId3"/>
    <p:sldId id="258" r:id="rId4"/>
    <p:sldId id="260" r:id="rId5"/>
    <p:sldId id="275" r:id="rId6"/>
    <p:sldId id="276" r:id="rId7"/>
    <p:sldId id="267" r:id="rId8"/>
    <p:sldId id="264" r:id="rId9"/>
    <p:sldId id="263" r:id="rId10"/>
    <p:sldId id="270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515C-1C11-4750-BA16-1A5EA6755054}" type="datetimeFigureOut">
              <a:rPr lang="en-US" smtClean="0"/>
              <a:pPr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DDEC3-C2A8-4002-BCF2-2A95780335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515C-1C11-4750-BA16-1A5EA6755054}" type="datetimeFigureOut">
              <a:rPr lang="en-US" smtClean="0"/>
              <a:pPr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DDEC3-C2A8-4002-BCF2-2A95780335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515C-1C11-4750-BA16-1A5EA6755054}" type="datetimeFigureOut">
              <a:rPr lang="en-US" smtClean="0"/>
              <a:pPr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DDEC3-C2A8-4002-BCF2-2A95780335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515C-1C11-4750-BA16-1A5EA6755054}" type="datetimeFigureOut">
              <a:rPr lang="en-US" smtClean="0"/>
              <a:pPr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DDEC3-C2A8-4002-BCF2-2A95780335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515C-1C11-4750-BA16-1A5EA6755054}" type="datetimeFigureOut">
              <a:rPr lang="en-US" smtClean="0"/>
              <a:pPr/>
              <a:t>6/9/2020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DDEC3-C2A8-4002-BCF2-2A95780335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515C-1C11-4750-BA16-1A5EA6755054}" type="datetimeFigureOut">
              <a:rPr lang="en-US" smtClean="0"/>
              <a:pPr/>
              <a:t>6/9/2020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DDEC3-C2A8-4002-BCF2-2A95780335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515C-1C11-4750-BA16-1A5EA6755054}" type="datetimeFigureOut">
              <a:rPr lang="en-US" smtClean="0"/>
              <a:pPr/>
              <a:t>6/9/2020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DDEC3-C2A8-4002-BCF2-2A95780335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515C-1C11-4750-BA16-1A5EA6755054}" type="datetimeFigureOut">
              <a:rPr lang="en-US" smtClean="0"/>
              <a:pPr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DDEC3-C2A8-4002-BCF2-2A95780335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515C-1C11-4750-BA16-1A5EA6755054}" type="datetimeFigureOut">
              <a:rPr lang="en-US" smtClean="0"/>
              <a:pPr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DDEC3-C2A8-4002-BCF2-2A95780335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515C-1C11-4750-BA16-1A5EA6755054}" type="datetimeFigureOut">
              <a:rPr lang="en-US" smtClean="0"/>
              <a:pPr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DDEC3-C2A8-4002-BCF2-2A95780335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515C-1C11-4750-BA16-1A5EA6755054}" type="datetimeFigureOut">
              <a:rPr lang="en-US" smtClean="0"/>
              <a:pPr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DDEC3-C2A8-4002-BCF2-2A95780335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6515C-1C11-4750-BA16-1A5EA6755054}" type="datetimeFigureOut">
              <a:rPr lang="en-US" smtClean="0"/>
              <a:pPr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DDEC3-C2A8-4002-BCF2-2A95780335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Gerb"/>
          <p:cNvPicPr>
            <a:picLocks noChangeAspect="1" noChangeArrowheads="1"/>
          </p:cNvPicPr>
          <p:nvPr/>
        </p:nvPicPr>
        <p:blipFill>
          <a:blip r:embed="rId3" cstate="print">
            <a:lum bright="72000" contrast="-18000"/>
            <a:grayscl/>
          </a:blip>
          <a:srcRect/>
          <a:stretch>
            <a:fillRect/>
          </a:stretch>
        </p:blipFill>
        <p:spPr bwMode="auto">
          <a:xfrm>
            <a:off x="838200" y="533400"/>
            <a:ext cx="7473950" cy="541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632644" y="1844824"/>
            <a:ext cx="8001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kern="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  <a:ea typeface="+mn-ea"/>
                <a:cs typeface="+mn-cs"/>
              </a:rPr>
              <a:t>Наследник на първото </a:t>
            </a:r>
            <a:r>
              <a:rPr lang="bg-BG" sz="2400" b="1" i="1" kern="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  <a:ea typeface="+mn-ea"/>
                <a:cs typeface="+mn-cs"/>
              </a:rPr>
              <a:t>новобългарско училище</a:t>
            </a:r>
            <a:endParaRPr lang="en-US" sz="2400" b="1" i="1" kern="0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Smbd Caption" pitchFamily="18" charset="0"/>
              <a:ea typeface="+mn-ea"/>
              <a:cs typeface="+mn-cs"/>
            </a:endParaRPr>
          </a:p>
          <a:p>
            <a:pPr algn="ctr"/>
            <a:r>
              <a:rPr lang="bg-BG" sz="2400" b="1" i="1" kern="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  <a:ea typeface="+mn-ea"/>
                <a:cs typeface="+mn-cs"/>
              </a:rPr>
              <a:t> </a:t>
            </a:r>
            <a:r>
              <a:rPr lang="bg-BG" sz="2400" b="1" i="1" kern="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  <a:ea typeface="+mn-ea"/>
                <a:cs typeface="+mn-cs"/>
              </a:rPr>
              <a:t>в </a:t>
            </a:r>
            <a:r>
              <a:rPr lang="bg-BG" sz="2400" b="1" i="1" kern="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  <a:ea typeface="+mn-ea"/>
                <a:cs typeface="+mn-cs"/>
              </a:rPr>
              <a:t>град</a:t>
            </a:r>
            <a:r>
              <a:rPr lang="en-US" sz="2400" b="1" i="1" kern="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  <a:ea typeface="+mn-ea"/>
                <a:cs typeface="+mn-cs"/>
              </a:rPr>
              <a:t> </a:t>
            </a:r>
            <a:r>
              <a:rPr lang="bg-BG" sz="2400" b="1" i="1" kern="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  <a:ea typeface="+mn-ea"/>
                <a:cs typeface="+mn-cs"/>
              </a:rPr>
              <a:t>Хасково </a:t>
            </a:r>
            <a:endParaRPr lang="en-US" sz="2400" b="1" i="1" kern="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Smbd Caption" pitchFamily="18" charset="0"/>
              <a:ea typeface="+mn-ea"/>
              <a:cs typeface="+mn-cs"/>
            </a:endParaRPr>
          </a:p>
          <a:p>
            <a:pPr algn="ctr"/>
            <a:endParaRPr lang="en-US" sz="2400" b="1" kern="0" dirty="0" smtClean="0">
              <a:solidFill>
                <a:srgbClr val="000099"/>
              </a:solidFill>
              <a:latin typeface="Arno Pro Smbd Caption" pitchFamily="18" charset="0"/>
              <a:ea typeface="+mn-ea"/>
              <a:cs typeface="+mn-cs"/>
            </a:endParaRPr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>
            <a:off x="0" y="1571612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611560" y="-1"/>
            <a:ext cx="2030600" cy="155679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51454" y="55120"/>
            <a:ext cx="570701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Средно </a:t>
            </a:r>
            <a:r>
              <a:rPr lang="bg-BG" sz="4000" b="1" kern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училище </a:t>
            </a:r>
            <a:endParaRPr lang="bg-BG" sz="4000" b="1" kern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Monotype Corsiva" pitchFamily="66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bg-BG" sz="4000" b="1" kern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Monotype Corsiva" pitchFamily="66" charset="0"/>
              </a:rPr>
              <a:t>“Васил  Левски”, гр.  Хасково</a:t>
            </a:r>
            <a:endParaRPr lang="bg-BG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1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2936"/>
            <a:ext cx="8771552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Gerb"/>
          <p:cNvPicPr>
            <a:picLocks noChangeAspect="1" noChangeArrowheads="1"/>
          </p:cNvPicPr>
          <p:nvPr/>
        </p:nvPicPr>
        <p:blipFill>
          <a:blip r:embed="rId2" cstate="print">
            <a:lum bright="72000" contrast="-18000"/>
            <a:grayscl/>
          </a:blip>
          <a:srcRect/>
          <a:stretch>
            <a:fillRect/>
          </a:stretch>
        </p:blipFill>
        <p:spPr bwMode="auto">
          <a:xfrm>
            <a:off x="857224" y="500042"/>
            <a:ext cx="7473950" cy="541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939764" y="1636348"/>
            <a:ext cx="72152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/>
              <a:t>ЗА УЧЕБНАТА  20</a:t>
            </a:r>
            <a:r>
              <a:rPr lang="en-US" sz="2400" b="1" dirty="0" smtClean="0"/>
              <a:t>20</a:t>
            </a:r>
            <a:r>
              <a:rPr lang="bg-BG" sz="2400" b="1" dirty="0" smtClean="0"/>
              <a:t>/20</a:t>
            </a:r>
            <a:r>
              <a:rPr lang="en-US" sz="2400" b="1" dirty="0" smtClean="0"/>
              <a:t>21</a:t>
            </a:r>
            <a:r>
              <a:rPr lang="bg-BG" sz="2400" b="1" dirty="0" smtClean="0"/>
              <a:t> г. </a:t>
            </a:r>
            <a:r>
              <a:rPr lang="en-US" sz="2400" b="1" dirty="0" smtClean="0"/>
              <a:t> </a:t>
            </a:r>
            <a:r>
              <a:rPr lang="bg-BG" sz="2400" b="1" dirty="0" smtClean="0"/>
              <a:t>УЧИЛИЩЕТО ПРЕДЛАГА ПРИЕМ КАКТО СЛЕДВА:</a:t>
            </a:r>
          </a:p>
          <a:p>
            <a:pPr algn="ctr"/>
            <a:endParaRPr lang="bg-BG" sz="2400" b="1" dirty="0" smtClean="0"/>
          </a:p>
          <a:p>
            <a:pPr algn="ctr"/>
            <a:endParaRPr lang="en-US" sz="2400" b="1" dirty="0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0" y="1571612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Текстово поле 6"/>
          <p:cNvSpPr txBox="1"/>
          <p:nvPr/>
        </p:nvSpPr>
        <p:spPr>
          <a:xfrm>
            <a:off x="971600" y="2480965"/>
            <a:ext cx="77768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bg-BG" sz="2400" b="1" dirty="0" smtClean="0"/>
          </a:p>
          <a:p>
            <a:pPr lvl="0" algn="ctr"/>
            <a:r>
              <a:rPr lang="bg-BG" sz="2400" b="1" dirty="0" smtClean="0">
                <a:latin typeface="+mj-lt"/>
              </a:rPr>
              <a:t>Една паралелка след завършено основно образование, профил “Природни науки</a:t>
            </a:r>
            <a:r>
              <a:rPr lang="bg-BG" sz="2400" b="1" dirty="0" smtClean="0">
                <a:latin typeface="+mj-lt"/>
              </a:rPr>
              <a:t>”</a:t>
            </a:r>
          </a:p>
          <a:p>
            <a:pPr lvl="0"/>
            <a:r>
              <a:rPr lang="bg-BG" sz="2400" b="1" dirty="0" smtClean="0">
                <a:latin typeface="+mj-lt"/>
                <a:ea typeface="Times New Roman" panose="02020603050405020304" pitchFamily="18" charset="0"/>
              </a:rPr>
              <a:t>със </a:t>
            </a:r>
            <a:r>
              <a:rPr lang="bg-BG" sz="2400" b="1" dirty="0">
                <a:latin typeface="+mj-lt"/>
                <a:ea typeface="Times New Roman" panose="02020603050405020304" pitchFamily="18" charset="0"/>
              </a:rPr>
              <a:t>задължителни профилиращи учебни </a:t>
            </a:r>
            <a:r>
              <a:rPr lang="bg-BG" sz="2400" b="1" dirty="0" smtClean="0">
                <a:latin typeface="+mj-lt"/>
                <a:ea typeface="Times New Roman" panose="02020603050405020304" pitchFamily="18" charset="0"/>
              </a:rPr>
              <a:t>предмети: </a:t>
            </a:r>
          </a:p>
          <a:p>
            <a:pPr lvl="0"/>
            <a:endParaRPr lang="bg-BG" sz="2400" b="1" dirty="0" smtClean="0">
              <a:latin typeface="+mj-lt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bg-BG" sz="2400" b="1" dirty="0" smtClean="0">
                <a:latin typeface="+mj-lt"/>
                <a:ea typeface="Times New Roman" panose="02020603050405020304" pitchFamily="18" charset="0"/>
              </a:rPr>
              <a:t>Биология </a:t>
            </a:r>
            <a:r>
              <a:rPr lang="bg-BG" sz="2400" b="1" dirty="0">
                <a:latin typeface="+mj-lt"/>
                <a:ea typeface="Times New Roman" panose="02020603050405020304" pitchFamily="18" charset="0"/>
              </a:rPr>
              <a:t>и здравно образование </a:t>
            </a:r>
            <a:endParaRPr lang="bg-BG" sz="2400" b="1" dirty="0" smtClean="0">
              <a:latin typeface="+mj-lt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bg-BG" sz="2400" b="1" dirty="0" smtClean="0">
                <a:latin typeface="+mj-lt"/>
                <a:ea typeface="Times New Roman" panose="02020603050405020304" pitchFamily="18" charset="0"/>
              </a:rPr>
              <a:t> </a:t>
            </a:r>
            <a:r>
              <a:rPr lang="bg-BG" sz="2400" b="1" dirty="0">
                <a:latin typeface="+mj-lt"/>
                <a:ea typeface="Times New Roman" panose="02020603050405020304" pitchFamily="18" charset="0"/>
              </a:rPr>
              <a:t>Химия и опазване на околната </a:t>
            </a:r>
            <a:r>
              <a:rPr lang="bg-BG" sz="2400" b="1" dirty="0" smtClean="0">
                <a:latin typeface="+mj-lt"/>
                <a:ea typeface="Times New Roman" panose="02020603050405020304" pitchFamily="18" charset="0"/>
              </a:rPr>
              <a:t>среда</a:t>
            </a:r>
          </a:p>
          <a:p>
            <a:pPr lvl="0"/>
            <a:endParaRPr lang="bg-BG" sz="2400" b="1" dirty="0" smtClean="0">
              <a:latin typeface="+mj-lt"/>
              <a:ea typeface="Times New Roman" panose="02020603050405020304" pitchFamily="18" charset="0"/>
            </a:endParaRPr>
          </a:p>
          <a:p>
            <a:pPr lvl="0"/>
            <a:r>
              <a:rPr lang="bg-BG" sz="2400" b="1" dirty="0" smtClean="0">
                <a:latin typeface="+mj-lt"/>
                <a:ea typeface="Times New Roman" panose="02020603050405020304" pitchFamily="18" charset="0"/>
              </a:rPr>
              <a:t>по </a:t>
            </a:r>
            <a:r>
              <a:rPr lang="bg-BG" sz="2400" b="1" dirty="0">
                <a:latin typeface="+mj-lt"/>
                <a:ea typeface="Times New Roman" panose="02020603050405020304" pitchFamily="18" charset="0"/>
              </a:rPr>
              <a:t>рамков учебен план за профилирано образование със интензивно изучаване на чужд език  - Английски език </a:t>
            </a:r>
            <a:endParaRPr lang="bg-BG" sz="2400" b="1" dirty="0" smtClean="0">
              <a:latin typeface="+mj-lt"/>
            </a:endParaRPr>
          </a:p>
          <a:p>
            <a:pPr algn="ctr"/>
            <a:endParaRPr lang="bg-BG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611560" y="-1"/>
            <a:ext cx="2030600" cy="155679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285984" y="142852"/>
            <a:ext cx="6643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Средно </a:t>
            </a:r>
            <a:r>
              <a:rPr lang="bg-BG" sz="3600" b="1" kern="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училище </a:t>
            </a:r>
            <a:endParaRPr lang="bg-BG" sz="3600" b="1" kern="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“Васил  Левски”, гр.  Хасково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Gerb"/>
          <p:cNvPicPr>
            <a:picLocks noChangeAspect="1" noChangeArrowheads="1"/>
          </p:cNvPicPr>
          <p:nvPr/>
        </p:nvPicPr>
        <p:blipFill>
          <a:blip r:embed="rId3" cstate="print">
            <a:lum bright="72000" contrast="-18000"/>
            <a:grayscl/>
          </a:blip>
          <a:srcRect/>
          <a:stretch>
            <a:fillRect/>
          </a:stretch>
        </p:blipFill>
        <p:spPr bwMode="auto">
          <a:xfrm>
            <a:off x="857224" y="500042"/>
            <a:ext cx="7473950" cy="541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71538" y="1857364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g-BG" b="1" dirty="0" smtClean="0"/>
              <a:t>УТВЪРДЕН И РЕАЛИЗИРАН ПЛАН - ПРИЕМ ПРЕЗ </a:t>
            </a:r>
          </a:p>
          <a:p>
            <a:pPr algn="ctr">
              <a:lnSpc>
                <a:spcPct val="150000"/>
              </a:lnSpc>
            </a:pPr>
            <a:r>
              <a:rPr lang="bg-BG" b="1" dirty="0" smtClean="0"/>
              <a:t>ПОСЛЕДНИТЕ ТРИ УЧЕБНИ ГОДИНИ 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00166" y="2285992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85984" y="142852"/>
            <a:ext cx="6643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Средно </a:t>
            </a:r>
            <a:r>
              <a:rPr lang="bg-BG" sz="3600" b="1" kern="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училище </a:t>
            </a:r>
            <a:endParaRPr lang="bg-BG" sz="3600" b="1" kern="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“Васил  Левски”, гр.  Хасково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0" y="1571612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611560" y="-1"/>
            <a:ext cx="2030600" cy="1556793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4828265"/>
              </p:ext>
            </p:extLst>
          </p:nvPr>
        </p:nvGraphicFramePr>
        <p:xfrm>
          <a:off x="1090603" y="2996952"/>
          <a:ext cx="9034463" cy="311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Работен лист" r:id="rId5" imgW="6381893" imgH="2200245" progId="Excel.Sheet.12">
                  <p:embed/>
                </p:oleObj>
              </mc:Choice>
              <mc:Fallback>
                <p:oleObj name="Работен лист" r:id="rId5" imgW="6381893" imgH="220024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0603" y="2996952"/>
                        <a:ext cx="9034463" cy="311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Gerb"/>
          <p:cNvPicPr>
            <a:picLocks noChangeAspect="1" noChangeArrowheads="1"/>
          </p:cNvPicPr>
          <p:nvPr/>
        </p:nvPicPr>
        <p:blipFill>
          <a:blip r:embed="rId2" cstate="print">
            <a:lum bright="72000" contrast="-18000"/>
            <a:grayscl/>
          </a:blip>
          <a:srcRect/>
          <a:stretch>
            <a:fillRect/>
          </a:stretch>
        </p:blipFill>
        <p:spPr bwMode="auto">
          <a:xfrm>
            <a:off x="943586" y="1052736"/>
            <a:ext cx="7473950" cy="541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51520" y="1927196"/>
            <a:ext cx="8678166" cy="391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228600" algn="just">
              <a:lnSpc>
                <a:spcPct val="150000"/>
              </a:lnSpc>
              <a:spcAft>
                <a:spcPts val="1000"/>
              </a:spcAft>
            </a:pPr>
            <a:r>
              <a:rPr lang="bg-BG" sz="2000" dirty="0">
                <a:latin typeface="Comic Sans MS" panose="030F0702030302020204" pitchFamily="66" charset="0"/>
                <a:ea typeface="Times New Roman"/>
                <a:cs typeface="Times New Roman"/>
              </a:rPr>
              <a:t>Балът  за класиране на учениците се формира като сбор от следните елементи:</a:t>
            </a:r>
          </a:p>
          <a:p>
            <a:pPr marL="450215">
              <a:lnSpc>
                <a:spcPct val="150000"/>
              </a:lnSpc>
              <a:spcAft>
                <a:spcPts val="0"/>
              </a:spcAft>
            </a:pPr>
            <a:r>
              <a:rPr lang="bg-BG" sz="2000" dirty="0">
                <a:latin typeface="Comic Sans MS" panose="030F0702030302020204" pitchFamily="66" charset="0"/>
                <a:ea typeface="Times New Roman"/>
                <a:cs typeface="Times New Roman"/>
              </a:rPr>
              <a:t>- удвоения брой точки от НВО по БЕЛ;</a:t>
            </a:r>
          </a:p>
          <a:p>
            <a:pPr marL="450215">
              <a:lnSpc>
                <a:spcPct val="150000"/>
              </a:lnSpc>
              <a:spcAft>
                <a:spcPts val="0"/>
              </a:spcAft>
            </a:pPr>
            <a:r>
              <a:rPr lang="bg-BG" sz="2000" dirty="0">
                <a:latin typeface="Comic Sans MS" panose="030F0702030302020204" pitchFamily="66" charset="0"/>
                <a:ea typeface="Times New Roman"/>
                <a:cs typeface="Times New Roman"/>
              </a:rPr>
              <a:t>- удвоения брой точки от НВО по Математика;</a:t>
            </a:r>
          </a:p>
          <a:p>
            <a:pPr marL="450215" algn="just">
              <a:lnSpc>
                <a:spcPct val="150000"/>
              </a:lnSpc>
              <a:spcAft>
                <a:spcPts val="0"/>
              </a:spcAft>
              <a:tabLst>
                <a:tab pos="4011295" algn="l"/>
              </a:tabLst>
            </a:pPr>
            <a:r>
              <a:rPr lang="bg-BG" sz="2000" dirty="0">
                <a:latin typeface="Comic Sans MS" panose="030F0702030302020204" pitchFamily="66" charset="0"/>
                <a:ea typeface="SimSun"/>
                <a:cs typeface="TimesNewRomanPSMT"/>
              </a:rPr>
              <a:t>-</a:t>
            </a:r>
            <a:r>
              <a:rPr lang="bg-BG" sz="2000" dirty="0">
                <a:latin typeface="Comic Sans MS" panose="030F0702030302020204" pitchFamily="66" charset="0"/>
                <a:ea typeface="SimSun"/>
              </a:rPr>
              <a:t> оценките по Математика и по Български език и литература, изучавани в VII клас, от свидетелството за основно образование, превърнати по скала в точки в съответствие с ДОС за оценяването на резултатите от обучението на учениците.</a:t>
            </a:r>
            <a:endParaRPr lang="bg-BG" sz="2000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0" y="1571612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611560" y="-1"/>
            <a:ext cx="2030600" cy="155679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285984" y="142852"/>
            <a:ext cx="6643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Средно </a:t>
            </a:r>
            <a:r>
              <a:rPr lang="bg-BG" sz="3600" b="1" kern="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училище </a:t>
            </a:r>
            <a:endParaRPr lang="bg-BG" sz="3600" b="1" kern="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“Васил  Левски”, гр.  Хасково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Gerb"/>
          <p:cNvPicPr>
            <a:picLocks noChangeAspect="1" noChangeArrowheads="1"/>
          </p:cNvPicPr>
          <p:nvPr/>
        </p:nvPicPr>
        <p:blipFill>
          <a:blip r:embed="rId2" cstate="print">
            <a:lum bright="72000" contrast="-18000"/>
            <a:grayscl/>
          </a:blip>
          <a:srcRect/>
          <a:stretch>
            <a:fillRect/>
          </a:stretch>
        </p:blipFill>
        <p:spPr bwMode="auto">
          <a:xfrm>
            <a:off x="835025" y="476672"/>
            <a:ext cx="7473950" cy="541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0" y="1571612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611560" y="-1"/>
            <a:ext cx="2030600" cy="155679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285984" y="142852"/>
            <a:ext cx="6643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Средно </a:t>
            </a:r>
            <a:r>
              <a:rPr lang="bg-BG" sz="3600" b="1" kern="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училище </a:t>
            </a:r>
            <a:endParaRPr lang="bg-BG" sz="3600" b="1" kern="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“Васил  Левски”, гр.  Хасково</a:t>
            </a:r>
          </a:p>
        </p:txBody>
      </p:sp>
      <p:sp>
        <p:nvSpPr>
          <p:cNvPr id="3" name="Rectangle 2"/>
          <p:cNvSpPr/>
          <p:nvPr/>
        </p:nvSpPr>
        <p:spPr>
          <a:xfrm>
            <a:off x="239466" y="1785222"/>
            <a:ext cx="843699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>
                <a:solidFill>
                  <a:prstClr val="black"/>
                </a:solidFill>
              </a:rPr>
              <a:t>МАТЕРИАЛНО-ТЕХНИЧЕСКА </a:t>
            </a:r>
            <a:r>
              <a:rPr lang="bg-BG" b="1" dirty="0" smtClean="0">
                <a:solidFill>
                  <a:prstClr val="black"/>
                </a:solidFill>
              </a:rPr>
              <a:t>БАЗА</a:t>
            </a:r>
          </a:p>
          <a:p>
            <a:pPr marL="34290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Кабинети </a:t>
            </a:r>
            <a:r>
              <a:rPr lang="bg-BG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всички предмети, обновени със съвременни нагледни средства,  оборудване и обзавеждане  на лаборатории за профилиращите предмети;</a:t>
            </a:r>
          </a:p>
          <a:p>
            <a:pPr marL="34290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компютърни </a:t>
            </a:r>
            <a:r>
              <a:rPr lang="bg-BG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зали, оборудвани с плазмен телевизор и проектор за мултимедийни уроци;</a:t>
            </a:r>
          </a:p>
          <a:p>
            <a:pPr marL="34290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Wi-Fi </a:t>
            </a:r>
            <a:r>
              <a:rPr lang="bg-BG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покритие в училище;</a:t>
            </a:r>
          </a:p>
          <a:p>
            <a:pPr marL="34290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съвременно </a:t>
            </a:r>
            <a:r>
              <a:rPr lang="bg-BG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оборудвана конферентна зала,  която дава възможност за провеждане на различни лекции и презентации пред по-широка аудитория;</a:t>
            </a:r>
          </a:p>
          <a:p>
            <a:pPr marL="34290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учебно-информационен </a:t>
            </a:r>
            <a:r>
              <a:rPr lang="bg-BG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център с богата библиотека, постоянен достъп до интернет и мултимедийна техника. В него се провеждат часове по различни учебни дисциплини, както и извънкласни дейности;</a:t>
            </a:r>
          </a:p>
          <a:p>
            <a:pPr marL="34290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свободен </a:t>
            </a:r>
            <a:r>
              <a:rPr lang="bg-BG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достъп компютри, където учениците подготвят собствени проекти и домашни работи;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5856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Gerb"/>
          <p:cNvPicPr>
            <a:picLocks noChangeAspect="1" noChangeArrowheads="1"/>
          </p:cNvPicPr>
          <p:nvPr/>
        </p:nvPicPr>
        <p:blipFill>
          <a:blip r:embed="rId2" cstate="print">
            <a:lum bright="72000" contrast="-18000"/>
            <a:grayscl/>
          </a:blip>
          <a:srcRect/>
          <a:stretch>
            <a:fillRect/>
          </a:stretch>
        </p:blipFill>
        <p:spPr bwMode="auto">
          <a:xfrm>
            <a:off x="857224" y="500042"/>
            <a:ext cx="7473950" cy="541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0" y="1571612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611560" y="-1"/>
            <a:ext cx="2030600" cy="155679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285984" y="142852"/>
            <a:ext cx="6643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Средно </a:t>
            </a:r>
            <a:r>
              <a:rPr lang="bg-BG" sz="3600" b="1" kern="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училище </a:t>
            </a:r>
            <a:endParaRPr lang="bg-BG" sz="3600" b="1" kern="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“Васил  Левски”, гр.  Хасково</a:t>
            </a:r>
          </a:p>
        </p:txBody>
      </p:sp>
      <p:sp>
        <p:nvSpPr>
          <p:cNvPr id="2" name="Rectangle 1"/>
          <p:cNvSpPr/>
          <p:nvPr/>
        </p:nvSpPr>
        <p:spPr>
          <a:xfrm>
            <a:off x="611560" y="2056834"/>
            <a:ext cx="75608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b="1" dirty="0">
                <a:solidFill>
                  <a:prstClr val="black"/>
                </a:solidFill>
              </a:rPr>
              <a:t>МАТЕРИАЛНО-ТЕХНИЧЕСКА </a:t>
            </a:r>
            <a:r>
              <a:rPr lang="bg-BG" b="1" dirty="0" smtClean="0">
                <a:solidFill>
                  <a:prstClr val="black"/>
                </a:solidFill>
              </a:rPr>
              <a:t>БАЗА</a:t>
            </a:r>
            <a:endParaRPr lang="bg-BG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005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училищен </a:t>
            </a:r>
            <a:r>
              <a:rPr lang="bg-BG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стол, в който се предлага здравословно меню, съобразено с възрастовите особености на учениците;</a:t>
            </a:r>
          </a:p>
          <a:p>
            <a:pPr marL="40005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обновен </a:t>
            </a:r>
            <a:r>
              <a:rPr lang="bg-BG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кабинет по математика, оборудван </a:t>
            </a:r>
            <a:r>
              <a:rPr lang="bg-BG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 </a:t>
            </a:r>
            <a:r>
              <a:rPr lang="bg-BG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иновационна техника;</a:t>
            </a:r>
          </a:p>
          <a:p>
            <a:pPr marL="40005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два </a:t>
            </a:r>
            <a:r>
              <a:rPr lang="bg-BG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физкултурни салона;</a:t>
            </a:r>
          </a:p>
          <a:p>
            <a:pPr marL="40005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училището </a:t>
            </a:r>
            <a:r>
              <a:rPr lang="bg-BG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 оборудвано с камери, което дава възможност за обучение в контролирана и защитена среда</a:t>
            </a:r>
            <a:r>
              <a:rPr lang="bg-BG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57150" algn="just">
              <a:spcAft>
                <a:spcPts val="0"/>
              </a:spcAft>
            </a:pPr>
            <a:endParaRPr lang="bg-BG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150" algn="just">
              <a:spcAft>
                <a:spcPts val="0"/>
              </a:spcAft>
            </a:pPr>
            <a:endParaRPr lang="bg-BG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150" algn="just">
              <a:spcAft>
                <a:spcPts val="0"/>
              </a:spcAft>
            </a:pPr>
            <a:r>
              <a:rPr lang="bg-BG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bg-BG" sz="2400" dirty="0">
                <a:latin typeface="Times New Roman" panose="02020603050405020304" pitchFamily="18" charset="0"/>
                <a:ea typeface="Times New Roman" panose="02020603050405020304" pitchFamily="18" charset="0"/>
                <a:cs typeface="MV Boli" panose="02000500030200090000" pitchFamily="2" charset="0"/>
              </a:rPr>
              <a:t>Всичко това осигурява на учениците, които се обучават в училището, много добри условия за обучение, възпитание и развитие. </a:t>
            </a:r>
            <a:endParaRPr lang="bg-BG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67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Gerb"/>
          <p:cNvPicPr>
            <a:picLocks noChangeAspect="1" noChangeArrowheads="1"/>
          </p:cNvPicPr>
          <p:nvPr/>
        </p:nvPicPr>
        <p:blipFill>
          <a:blip r:embed="rId2" cstate="print">
            <a:lum bright="72000" contrast="-18000"/>
            <a:grayscl/>
          </a:blip>
          <a:srcRect/>
          <a:stretch>
            <a:fillRect/>
          </a:stretch>
        </p:blipFill>
        <p:spPr bwMode="auto">
          <a:xfrm>
            <a:off x="857224" y="500042"/>
            <a:ext cx="7473950" cy="541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0" y="1571612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0795" y="1714383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kern="0" dirty="0">
                <a:ea typeface="+mn-ea"/>
                <a:cs typeface="+mn-cs"/>
              </a:rPr>
              <a:t>Комфортната ни сграда, разположена в центъра на Хасково, може да предложи на </a:t>
            </a:r>
            <a:r>
              <a:rPr lang="ru-RU" b="1" kern="0" dirty="0" smtClean="0">
                <a:ea typeface="+mn-ea"/>
                <a:cs typeface="+mn-cs"/>
              </a:rPr>
              <a:t>учениците с</a:t>
            </a:r>
            <a:r>
              <a:rPr lang="bg-BG" b="1" kern="0" dirty="0" smtClean="0"/>
              <a:t>ъвременно </a:t>
            </a:r>
            <a:r>
              <a:rPr lang="bg-BG" b="1" kern="0" dirty="0"/>
              <a:t>оборудвани </a:t>
            </a:r>
            <a:r>
              <a:rPr lang="bg-BG" b="1" kern="0" dirty="0" smtClean="0"/>
              <a:t>кабинети:</a:t>
            </a:r>
          </a:p>
          <a:p>
            <a:pPr>
              <a:defRPr/>
            </a:pPr>
            <a:endParaRPr lang="bg-BG" b="1" kern="0" dirty="0"/>
          </a:p>
          <a:p>
            <a:pPr>
              <a:buFont typeface="Wingdings" pitchFamily="2" charset="2"/>
              <a:buChar char="Ø"/>
              <a:defRPr/>
            </a:pPr>
            <a:endParaRPr lang="ru-RU" b="1" kern="0" dirty="0">
              <a:latin typeface="Arno Pro Smbd Caption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611560" y="-1"/>
            <a:ext cx="2030600" cy="155679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285984" y="142852"/>
            <a:ext cx="6643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Средно </a:t>
            </a:r>
            <a:r>
              <a:rPr lang="bg-BG" sz="3600" b="1" kern="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училище </a:t>
            </a:r>
            <a:endParaRPr lang="bg-BG" sz="3600" b="1" kern="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“Васил  Левски”, гр.  Хасково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02548"/>
            <a:ext cx="4430212" cy="3322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989" y="3338229"/>
            <a:ext cx="4441507" cy="33311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611560" y="-1"/>
            <a:ext cx="2030600" cy="155679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285984" y="142852"/>
            <a:ext cx="6643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Средно </a:t>
            </a:r>
            <a:r>
              <a:rPr lang="bg-BG" sz="3600" b="1" kern="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училище </a:t>
            </a:r>
            <a:endParaRPr lang="bg-BG" sz="3600" b="1" kern="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“Васил  Левски”, гр.  Хасково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1"/>
          <a:stretch/>
        </p:blipFill>
        <p:spPr>
          <a:xfrm>
            <a:off x="2598692" y="4206197"/>
            <a:ext cx="4540155" cy="26581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Picture 2" descr="F:\ПРЕЗЕНТАЦИЯ - Моето училище - ФИНАЛ - 09-05-2017\УЧЕНИЦИ ПИШАТ ПОСЛАНИЕ КЪМ БЪДНИТЕ ПОКОЛЕНИЯ - 10-05-2017\SNV834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17" y="1699645"/>
            <a:ext cx="4189733" cy="30124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0" y="1571612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7" name="Picture 2" descr="C:\Users\ani\Desktop\prez\peds\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681" y="1586433"/>
            <a:ext cx="4215488" cy="2807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Gerb"/>
          <p:cNvPicPr>
            <a:picLocks noChangeAspect="1" noChangeArrowheads="1"/>
          </p:cNvPicPr>
          <p:nvPr/>
        </p:nvPicPr>
        <p:blipFill>
          <a:blip r:embed="rId2" cstate="print">
            <a:lum bright="72000" contrast="-18000"/>
            <a:grayscl/>
          </a:blip>
          <a:srcRect/>
          <a:stretch>
            <a:fillRect/>
          </a:stretch>
        </p:blipFill>
        <p:spPr bwMode="auto">
          <a:xfrm>
            <a:off x="857224" y="500042"/>
            <a:ext cx="7473950" cy="541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928662" y="1785926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/>
              <a:t>ОБЕЗПЕЧЕНОСТ НА УЧИЛИЩЕТО С ПРАВОСПОСОБНИ УЧИТЕЛИ </a:t>
            </a:r>
          </a:p>
          <a:p>
            <a:pPr algn="ctr"/>
            <a:r>
              <a:rPr lang="bg-BG" b="1" dirty="0" smtClean="0"/>
              <a:t>ПО ЧУЖДИ ЕЗИЦИ И ПРОФИЛИРАЩИ ПРЕДМЕТИ</a:t>
            </a:r>
          </a:p>
          <a:p>
            <a:pPr algn="ctr"/>
            <a:endParaRPr lang="bg-BG" b="1" dirty="0"/>
          </a:p>
          <a:p>
            <a:pPr algn="ctr"/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2708920"/>
            <a:ext cx="721555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bg-BG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Училището е обезпечено с правоспособни и квалифицирани учители – с  висше образование, степен магистър по профилиращите предмети и по чужд език - Английски език.</a:t>
            </a:r>
            <a:endParaRPr lang="bg-BG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bg-BG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bg-BG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0" y="1571612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611560" y="-1"/>
            <a:ext cx="2030600" cy="155679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285984" y="142852"/>
            <a:ext cx="6643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Средно </a:t>
            </a:r>
            <a:r>
              <a:rPr lang="bg-BG" sz="3600" b="1" kern="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училище </a:t>
            </a:r>
            <a:endParaRPr lang="bg-BG" sz="3600" b="1" kern="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“Васил  Левски”, гр.  Хасково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Gerb"/>
          <p:cNvPicPr>
            <a:picLocks noChangeAspect="1" noChangeArrowheads="1"/>
          </p:cNvPicPr>
          <p:nvPr/>
        </p:nvPicPr>
        <p:blipFill>
          <a:blip r:embed="rId2" cstate="print">
            <a:lum bright="72000" contrast="-18000"/>
            <a:grayscl/>
          </a:blip>
          <a:srcRect/>
          <a:stretch>
            <a:fillRect/>
          </a:stretch>
        </p:blipFill>
        <p:spPr bwMode="auto">
          <a:xfrm>
            <a:off x="857224" y="1142984"/>
            <a:ext cx="7473950" cy="541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Gerb"/>
          <p:cNvPicPr>
            <a:picLocks noChangeAspect="1" noChangeArrowheads="1"/>
          </p:cNvPicPr>
          <p:nvPr/>
        </p:nvPicPr>
        <p:blipFill>
          <a:blip r:embed="rId2" cstate="print">
            <a:lum bright="72000" contrast="-18000"/>
            <a:grayscl/>
          </a:blip>
          <a:srcRect/>
          <a:stretch>
            <a:fillRect/>
          </a:stretch>
        </p:blipFill>
        <p:spPr bwMode="auto">
          <a:xfrm>
            <a:off x="857224" y="1157309"/>
            <a:ext cx="7473950" cy="541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0" y="1571612"/>
            <a:ext cx="9144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1"/>
          <p:cNvSpPr txBox="1"/>
          <p:nvPr/>
        </p:nvSpPr>
        <p:spPr>
          <a:xfrm>
            <a:off x="1115936" y="2852936"/>
            <a:ext cx="72152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g-BG" sz="3200" b="1" dirty="0">
                <a:solidFill>
                  <a:prstClr val="black"/>
                </a:solidFill>
              </a:rPr>
              <a:t>В училището е създадена полудневна организация на учебния ден за </a:t>
            </a:r>
            <a:r>
              <a:rPr lang="bg-BG" sz="3200" b="1" dirty="0" smtClean="0">
                <a:solidFill>
                  <a:prstClr val="black"/>
                </a:solidFill>
              </a:rPr>
              <a:t>всички ученици от </a:t>
            </a:r>
            <a:r>
              <a:rPr lang="en-US" sz="3200" b="1" dirty="0" smtClean="0">
                <a:solidFill>
                  <a:prstClr val="black"/>
                </a:solidFill>
              </a:rPr>
              <a:t>I</a:t>
            </a:r>
            <a:r>
              <a:rPr lang="bg-BG" sz="3200" b="1" dirty="0" smtClean="0">
                <a:solidFill>
                  <a:prstClr val="black"/>
                </a:solidFill>
              </a:rPr>
              <a:t> </a:t>
            </a:r>
            <a:r>
              <a:rPr lang="bg-BG" sz="3200" b="1" dirty="0">
                <a:solidFill>
                  <a:prstClr val="black"/>
                </a:solidFill>
              </a:rPr>
              <a:t>до </a:t>
            </a:r>
            <a:r>
              <a:rPr lang="en-US" sz="3200" b="1" dirty="0" smtClean="0">
                <a:solidFill>
                  <a:prstClr val="black"/>
                </a:solidFill>
              </a:rPr>
              <a:t>XII</a:t>
            </a:r>
            <a:r>
              <a:rPr lang="bg-BG" sz="3200" b="1" dirty="0" smtClean="0">
                <a:solidFill>
                  <a:prstClr val="black"/>
                </a:solidFill>
              </a:rPr>
              <a:t> клас. </a:t>
            </a:r>
            <a:endParaRPr lang="en-US" sz="3200" b="1" dirty="0" smtClean="0">
              <a:solidFill>
                <a:prstClr val="black"/>
              </a:solidFill>
            </a:endParaRPr>
          </a:p>
          <a:p>
            <a:pPr lvl="0" algn="ctr"/>
            <a:r>
              <a:rPr lang="bg-BG" sz="3200" b="1" dirty="0" smtClean="0">
                <a:solidFill>
                  <a:prstClr val="black"/>
                </a:solidFill>
              </a:rPr>
              <a:t>Обучението </a:t>
            </a:r>
            <a:r>
              <a:rPr lang="bg-BG" sz="3200" b="1" dirty="0" smtClean="0">
                <a:solidFill>
                  <a:prstClr val="black"/>
                </a:solidFill>
              </a:rPr>
              <a:t>се провежда в  34 кабинета.</a:t>
            </a:r>
            <a:endParaRPr lang="bg-BG" sz="3200" b="1" dirty="0" smtClean="0"/>
          </a:p>
          <a:p>
            <a:pPr algn="ctr"/>
            <a:endParaRPr lang="bg-BG" sz="3200" b="1" dirty="0" smtClean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t="11877" r="11036" b="10793"/>
          <a:stretch/>
        </p:blipFill>
        <p:spPr>
          <a:xfrm>
            <a:off x="611560" y="-1"/>
            <a:ext cx="2030600" cy="155679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285984" y="142852"/>
            <a:ext cx="6643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Средно </a:t>
            </a:r>
            <a:r>
              <a:rPr lang="bg-BG" sz="3600" b="1" kern="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училище </a:t>
            </a:r>
            <a:endParaRPr lang="bg-BG" sz="3600" b="1" kern="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bg-BG" sz="3600" b="1" kern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“Васил  Левски”, гр.  Хасково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Gerb"/>
          <p:cNvPicPr>
            <a:picLocks noChangeAspect="1" noChangeArrowheads="1"/>
          </p:cNvPicPr>
          <p:nvPr/>
        </p:nvPicPr>
        <p:blipFill>
          <a:blip r:embed="rId2" cstate="print">
            <a:lum bright="72000" contrast="-18000"/>
            <a:grayscl/>
          </a:blip>
          <a:srcRect/>
          <a:stretch>
            <a:fillRect/>
          </a:stretch>
        </p:blipFill>
        <p:spPr bwMode="auto">
          <a:xfrm>
            <a:off x="857224" y="500042"/>
            <a:ext cx="7473950" cy="541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://soulevski-hs.com/gallery_img/source/109_17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51" y="4128581"/>
            <a:ext cx="4209620" cy="23679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4" name="Picture 6" descr="http://soulevski-hs.com/gallery_img/source/104_165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991" y="155854"/>
            <a:ext cx="6685385" cy="37605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6" name="Picture 8" descr="http://soulevski-hs.com/gallery_img/source/93_148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7"/>
          <a:stretch/>
        </p:blipFill>
        <p:spPr bwMode="auto">
          <a:xfrm>
            <a:off x="4705395" y="4207477"/>
            <a:ext cx="4115078" cy="25975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92019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474</Words>
  <Application>Microsoft Office PowerPoint</Application>
  <PresentationFormat>Презентация на цял екран (4:3)</PresentationFormat>
  <Paragraphs>61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3" baseType="lpstr">
      <vt:lpstr>Office Theme</vt:lpstr>
      <vt:lpstr>Microsoft Excel Worksheet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>Vas.Levski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Violeta</dc:creator>
  <cp:lastModifiedBy>User1</cp:lastModifiedBy>
  <cp:revision>149</cp:revision>
  <dcterms:created xsi:type="dcterms:W3CDTF">2015-01-08T10:06:20Z</dcterms:created>
  <dcterms:modified xsi:type="dcterms:W3CDTF">2020-06-09T07:27:47Z</dcterms:modified>
</cp:coreProperties>
</file>