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6" autoAdjust="0"/>
    <p:restoredTop sz="94660"/>
  </p:normalViewPr>
  <p:slideViewPr>
    <p:cSldViewPr snapToGrid="0">
      <p:cViewPr varScale="1">
        <p:scale>
          <a:sx n="78" d="100"/>
          <a:sy n="78" d="100"/>
        </p:scale>
        <p:origin x="12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a:xfrm>
            <a:off x="3962399" y="5870575"/>
            <a:ext cx="4893958" cy="377825"/>
          </a:xfrm>
        </p:spPr>
        <p:txBody>
          <a:bodyPr/>
          <a:lstStyle/>
          <a:p>
            <a:endParaRPr lang="bg-BG"/>
          </a:p>
        </p:txBody>
      </p:sp>
      <p:sp>
        <p:nvSpPr>
          <p:cNvPr id="6" name="Slide Number Placeholder 5"/>
          <p:cNvSpPr>
            <a:spLocks noGrp="1"/>
          </p:cNvSpPr>
          <p:nvPr>
            <p:ph type="sldNum" sz="quarter" idx="12"/>
          </p:nvPr>
        </p:nvSpPr>
        <p:spPr>
          <a:xfrm>
            <a:off x="10608958" y="5870575"/>
            <a:ext cx="551167" cy="377825"/>
          </a:xfrm>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24649146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6AAB-99C1-41E1-8C1B-2B56A017F632}" type="datetimeFigureOut">
              <a:rPr lang="bg-BG" smtClean="0"/>
              <a:t>18.12.2018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313813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3455081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95421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1282665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650117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2608683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624322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943806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313380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86AAB-99C1-41E1-8C1B-2B56A017F632}"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307172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6AAB-99C1-41E1-8C1B-2B56A017F632}" type="datetimeFigureOut">
              <a:rPr lang="bg-BG" smtClean="0"/>
              <a:t>18.12.2018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284558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586AAB-99C1-41E1-8C1B-2B56A017F632}" type="datetimeFigureOut">
              <a:rPr lang="bg-BG" smtClean="0"/>
              <a:t>18.12.2018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2952299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2586AAB-99C1-41E1-8C1B-2B56A017F632}" type="datetimeFigureOut">
              <a:rPr lang="bg-BG" smtClean="0"/>
              <a:t>18.12.2018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6207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2586AAB-99C1-41E1-8C1B-2B56A017F632}" type="datetimeFigureOut">
              <a:rPr lang="bg-BG" smtClean="0"/>
              <a:t>18.12.2018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259458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6AAB-99C1-41E1-8C1B-2B56A017F632}" type="datetimeFigureOut">
              <a:rPr lang="bg-BG" smtClean="0"/>
              <a:t>18.12.2018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164395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86AAB-99C1-41E1-8C1B-2B56A017F632}" type="datetimeFigureOut">
              <a:rPr lang="bg-BG" smtClean="0"/>
              <a:t>18.12.2018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AA1FAFFE-82D1-4351-B1DA-41112FDFE3BE}" type="slidenum">
              <a:rPr lang="bg-BG" smtClean="0"/>
              <a:t>‹#›</a:t>
            </a:fld>
            <a:endParaRPr lang="bg-BG"/>
          </a:p>
        </p:txBody>
      </p:sp>
    </p:spTree>
    <p:extLst>
      <p:ext uri="{BB962C8B-B14F-4D97-AF65-F5344CB8AC3E}">
        <p14:creationId xmlns:p14="http://schemas.microsoft.com/office/powerpoint/2010/main" val="384580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2586AAB-99C1-41E1-8C1B-2B56A017F632}" type="datetimeFigureOut">
              <a:rPr lang="bg-BG" smtClean="0"/>
              <a:t>18.12.2018 г.</a:t>
            </a:fld>
            <a:endParaRPr lang="bg-BG"/>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bg-BG"/>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1FAFFE-82D1-4351-B1DA-41112FDFE3BE}" type="slidenum">
              <a:rPr lang="bg-BG" smtClean="0"/>
              <a:t>‹#›</a:t>
            </a:fld>
            <a:endParaRPr lang="bg-BG"/>
          </a:p>
        </p:txBody>
      </p:sp>
    </p:spTree>
    <p:extLst>
      <p:ext uri="{BB962C8B-B14F-4D97-AF65-F5344CB8AC3E}">
        <p14:creationId xmlns:p14="http://schemas.microsoft.com/office/powerpoint/2010/main" val="17866300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85800"/>
            <a:ext cx="9144000" cy="2824163"/>
          </a:xfrm>
        </p:spPr>
        <p:txBody>
          <a:bodyPr/>
          <a:lstStyle/>
          <a:p>
            <a:r>
              <a:rPr lang="bg-BG" dirty="0" smtClean="0"/>
              <a:t>Рождество Христово</a:t>
            </a:r>
            <a:endParaRPr lang="bg-BG" dirty="0"/>
          </a:p>
        </p:txBody>
      </p:sp>
      <p:sp>
        <p:nvSpPr>
          <p:cNvPr id="3" name="Subtitle 2"/>
          <p:cNvSpPr>
            <a:spLocks noGrp="1"/>
          </p:cNvSpPr>
          <p:nvPr>
            <p:ph type="subTitle" idx="1"/>
          </p:nvPr>
        </p:nvSpPr>
        <p:spPr>
          <a:xfrm>
            <a:off x="3470274" y="4398089"/>
            <a:ext cx="7197726" cy="1405467"/>
          </a:xfrm>
        </p:spPr>
        <p:txBody>
          <a:bodyPr/>
          <a:lstStyle/>
          <a:p>
            <a:r>
              <a:rPr lang="bg-BG" dirty="0" smtClean="0"/>
              <a:t>Изготвили: Николета, Михаела и Иванина</a:t>
            </a:r>
          </a:p>
          <a:p>
            <a:r>
              <a:rPr lang="bg-BG" dirty="0" smtClean="0"/>
              <a:t>10 клас</a:t>
            </a:r>
            <a:endParaRPr lang="bg-BG" dirty="0"/>
          </a:p>
        </p:txBody>
      </p:sp>
    </p:spTree>
    <p:extLst>
      <p:ext uri="{BB962C8B-B14F-4D97-AF65-F5344CB8AC3E}">
        <p14:creationId xmlns:p14="http://schemas.microsoft.com/office/powerpoint/2010/main" val="303767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8382" y="0"/>
            <a:ext cx="5075236" cy="584775"/>
          </a:xfrm>
          <a:prstGeom prst="rect">
            <a:avLst/>
          </a:prstGeom>
        </p:spPr>
        <p:txBody>
          <a:bodyPr wrap="none">
            <a:spAutoFit/>
          </a:bodyPr>
          <a:lstStyle/>
          <a:p>
            <a:r>
              <a:rPr lang="bg-BG" sz="3200" dirty="0" smtClean="0"/>
              <a:t>Народни и езически обичаи</a:t>
            </a:r>
            <a:endParaRPr lang="bg-BG" sz="3200" dirty="0"/>
          </a:p>
        </p:txBody>
      </p:sp>
      <p:sp>
        <p:nvSpPr>
          <p:cNvPr id="5" name="Rectangle 4"/>
          <p:cNvSpPr/>
          <p:nvPr/>
        </p:nvSpPr>
        <p:spPr>
          <a:xfrm>
            <a:off x="960120" y="584775"/>
            <a:ext cx="10652760" cy="3416320"/>
          </a:xfrm>
          <a:prstGeom prst="rect">
            <a:avLst/>
          </a:prstGeom>
        </p:spPr>
        <p:txBody>
          <a:bodyPr wrap="square">
            <a:spAutoFit/>
          </a:bodyPr>
          <a:lstStyle/>
          <a:p>
            <a:r>
              <a:rPr lang="ru-RU" dirty="0" smtClean="0"/>
              <a:t>В народните обичаи могат да се открият различни традиции. Вечер всички членове на семейството сядат на масата.</a:t>
            </a:r>
          </a:p>
          <a:p>
            <a:endParaRPr lang="ru-RU" dirty="0" smtClean="0"/>
          </a:p>
          <a:p>
            <a:r>
              <a:rPr lang="ru-RU" dirty="0" smtClean="0"/>
              <a:t>Трапезата на Бъдни вечер е тържествена и постна тъй като е последният ден от Рождественския пост. На нея трябва да има 7, 9 или 11 ястия – нечетен брой. Това са три от свещените числа на древноюдейската Кабала. На трапезата трябва да има: варено жито, варен фасул, сарми, пълнени чушки с боб (или ориз), ошав, туршии, лук, чесън, мед и орехи, вино. В някои краища правят също тиквеник, зелник и малка пита, в която е скрита паричка (на когото се падне, ще бъде щастлив цялата година). В четирите ъгъла на стаята се поставя по един орех. Това се прави, за да се осветят четирите краища на света. При разчупване на обредния хляб първото парче символично се оставя за Богородица и починалите, после за къщата, а следващите се раздават на всеки член от семейството според възрастта, както и на домашните животни. След приключване на вечерята трапезата се оставя неприбрана, в символ на очаквания гост.</a:t>
            </a:r>
            <a:endParaRPr lang="bg-BG" dirty="0"/>
          </a:p>
        </p:txBody>
      </p:sp>
      <p:pic>
        <p:nvPicPr>
          <p:cNvPr id="6" name="Picture 5"/>
          <p:cNvPicPr>
            <a:picLocks noChangeAspect="1"/>
          </p:cNvPicPr>
          <p:nvPr/>
        </p:nvPicPr>
        <p:blipFill>
          <a:blip r:embed="rId2"/>
          <a:stretch>
            <a:fillRect/>
          </a:stretch>
        </p:blipFill>
        <p:spPr>
          <a:xfrm>
            <a:off x="4217670" y="4123373"/>
            <a:ext cx="3756660" cy="2505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6000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977951">
            <a:off x="579120" y="606437"/>
            <a:ext cx="4777740" cy="3185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stretch>
            <a:fillRect/>
          </a:stretch>
        </p:blipFill>
        <p:spPr>
          <a:xfrm rot="20536200">
            <a:off x="6812280" y="3383280"/>
            <a:ext cx="4593907" cy="257001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814234124"/>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4713" y="259491"/>
            <a:ext cx="4246804" cy="584775"/>
          </a:xfrm>
          <a:prstGeom prst="rect">
            <a:avLst/>
          </a:prstGeom>
        </p:spPr>
        <p:txBody>
          <a:bodyPr wrap="none">
            <a:spAutoFit/>
          </a:bodyPr>
          <a:lstStyle/>
          <a:p>
            <a:r>
              <a:rPr lang="bg-BG" sz="3200" dirty="0" smtClean="0"/>
              <a:t>Късмет и предсказания</a:t>
            </a:r>
            <a:endParaRPr lang="bg-BG" sz="3200" dirty="0"/>
          </a:p>
        </p:txBody>
      </p:sp>
      <p:sp>
        <p:nvSpPr>
          <p:cNvPr id="5" name="Rectangle 4"/>
          <p:cNvSpPr/>
          <p:nvPr/>
        </p:nvSpPr>
        <p:spPr>
          <a:xfrm>
            <a:off x="1556168" y="1302971"/>
            <a:ext cx="8383895" cy="4708981"/>
          </a:xfrm>
          <a:prstGeom prst="rect">
            <a:avLst/>
          </a:prstGeom>
        </p:spPr>
        <p:txBody>
          <a:bodyPr wrap="square">
            <a:spAutoFit/>
          </a:bodyPr>
          <a:lstStyle/>
          <a:p>
            <a:r>
              <a:rPr lang="ru-RU" sz="2000" dirty="0" smtClean="0"/>
              <a:t>Ако сребърната пара е в парчето, отделено за Богородица или за къщата, годината ще е много добра за всички.</a:t>
            </a:r>
          </a:p>
          <a:p>
            <a:r>
              <a:rPr lang="ru-RU" sz="2000" dirty="0" smtClean="0"/>
              <a:t>Мома или момък могат да узнаят името на годеника или годеницата си, с които им е отредено да бъдат. Затова трябва да успеят да станат незабелязано от трапезата и да подслушат какво си говорят съседите. Първото мъжко или женско име, което чуят, е името на човека, когото ще срещнат още по празниците.</a:t>
            </a:r>
          </a:p>
          <a:p>
            <a:r>
              <a:rPr lang="ru-RU" sz="2000" dirty="0" smtClean="0"/>
              <a:t>Листата на бръшляна от трапезата, сложени под възглавницата, могат да предскажат здравето на този, който е преспал върху тях. Ако са останали свежи и зелени до сутринта, човекът ще е здрав през годината.</a:t>
            </a:r>
          </a:p>
          <a:p>
            <a:r>
              <a:rPr lang="ru-RU" sz="2000" dirty="0" smtClean="0"/>
              <a:t>Зад палешника (широкото остро желязо на ралото, ралник, лемеж) се оставят живи въглени, неречени за различни селскостопански култури. На сутринта се гледа дали въглените са изгорели. Колкото повече пепел има, толкова по-голямо ще е плодородието. Ако въглена е почернял, предсказанието не е добро.</a:t>
            </a:r>
            <a:endParaRPr lang="bg-BG" sz="2000" dirty="0"/>
          </a:p>
        </p:txBody>
      </p:sp>
    </p:spTree>
    <p:extLst>
      <p:ext uri="{BB962C8B-B14F-4D97-AF65-F5344CB8AC3E}">
        <p14:creationId xmlns:p14="http://schemas.microsoft.com/office/powerpoint/2010/main" val="2850450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19" y="1274249"/>
            <a:ext cx="6919373" cy="5016758"/>
          </a:xfrm>
          <a:prstGeom prst="rect">
            <a:avLst/>
          </a:prstGeom>
        </p:spPr>
        <p:txBody>
          <a:bodyPr wrap="square">
            <a:spAutoFit/>
          </a:bodyPr>
          <a:lstStyle/>
          <a:p>
            <a:r>
              <a:rPr lang="ru-RU" sz="2000" dirty="0" smtClean="0"/>
              <a:t>На въглен може да се предскаже и времето през годината. Наричат се 12 въглена за 12-те месеца и отново пепелта показва дали ще бъдат благоприятни за реколтата и човека.</a:t>
            </a:r>
          </a:p>
          <a:p>
            <a:r>
              <a:rPr lang="ru-RU" sz="2000" dirty="0" smtClean="0"/>
              <a:t>За изобилието на месеците през годината се гадае и с лук и сол. След като всички си легнат, домакинята разрязва глава кромид лук и слага в 12 люспи 2 – 3 щипки сол. Нарича ги на 12-те месеца и ги качва на покрива на къщата. На сутринта гледа дали солта се е стопила или не. Ако се е стопила, съответният месец ще е дъждовен и плодороден. Ако солта е останала и се е втвърдила, месецът ще е сух и неплодороден.</a:t>
            </a:r>
          </a:p>
          <a:p>
            <a:r>
              <a:rPr lang="ru-RU" sz="2000" dirty="0" smtClean="0"/>
              <a:t>Ако пепелта от бъдника на сутринта е много, много ще е и плодът по земята и стоката.</a:t>
            </a:r>
          </a:p>
          <a:p>
            <a:r>
              <a:rPr lang="ru-RU" sz="2000" dirty="0" smtClean="0"/>
              <a:t>На Бъдни вечер се разчупват орехите, които са наречени на всеки още на Игнажден. Ако при счупването те останат цели, ако са бели и едри, човекът ще е здрав и ще му върви през годината.</a:t>
            </a:r>
            <a:endParaRPr lang="bg-BG" sz="2000" dirty="0"/>
          </a:p>
        </p:txBody>
      </p:sp>
      <p:pic>
        <p:nvPicPr>
          <p:cNvPr id="5" name="Picture 4"/>
          <p:cNvPicPr>
            <a:picLocks noChangeAspect="1"/>
          </p:cNvPicPr>
          <p:nvPr/>
        </p:nvPicPr>
        <p:blipFill>
          <a:blip r:embed="rId2"/>
          <a:stretch>
            <a:fillRect/>
          </a:stretch>
        </p:blipFill>
        <p:spPr>
          <a:xfrm>
            <a:off x="7025640" y="1434482"/>
            <a:ext cx="4800600" cy="3631312"/>
          </a:xfrm>
          <a:prstGeom prst="ellipse">
            <a:avLst/>
          </a:prstGeom>
          <a:ln>
            <a:noFill/>
          </a:ln>
          <a:effectLst>
            <a:softEdge rad="112500"/>
          </a:effectLst>
        </p:spPr>
      </p:pic>
      <p:sp>
        <p:nvSpPr>
          <p:cNvPr id="6" name="Rectangle 5"/>
          <p:cNvSpPr/>
          <p:nvPr/>
        </p:nvSpPr>
        <p:spPr>
          <a:xfrm>
            <a:off x="3624713" y="259491"/>
            <a:ext cx="4246804" cy="584775"/>
          </a:xfrm>
          <a:prstGeom prst="rect">
            <a:avLst/>
          </a:prstGeom>
        </p:spPr>
        <p:txBody>
          <a:bodyPr wrap="none">
            <a:spAutoFit/>
          </a:bodyPr>
          <a:lstStyle/>
          <a:p>
            <a:r>
              <a:rPr lang="bg-BG" sz="3200" dirty="0" smtClean="0"/>
              <a:t>Късмет и предсказания</a:t>
            </a:r>
            <a:endParaRPr lang="bg-BG" sz="3200" dirty="0"/>
          </a:p>
        </p:txBody>
      </p:sp>
    </p:spTree>
    <p:extLst>
      <p:ext uri="{BB962C8B-B14F-4D97-AF65-F5344CB8AC3E}">
        <p14:creationId xmlns:p14="http://schemas.microsoft.com/office/powerpoint/2010/main" val="38494177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2880"/>
            <a:ext cx="3703320" cy="27584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3"/>
          <a:stretch>
            <a:fillRect/>
          </a:stretch>
        </p:blipFill>
        <p:spPr>
          <a:xfrm>
            <a:off x="0" y="4511040"/>
            <a:ext cx="4064000" cy="2286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stretch>
            <a:fillRect/>
          </a:stretch>
        </p:blipFill>
        <p:spPr>
          <a:xfrm>
            <a:off x="7767320" y="182880"/>
            <a:ext cx="4426373" cy="275844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p:cNvPicPr>
            <a:picLocks noChangeAspect="1"/>
          </p:cNvPicPr>
          <p:nvPr/>
        </p:nvPicPr>
        <p:blipFill>
          <a:blip r:embed="rId5"/>
          <a:stretch>
            <a:fillRect/>
          </a:stretch>
        </p:blipFill>
        <p:spPr>
          <a:xfrm>
            <a:off x="3522980" y="1691640"/>
            <a:ext cx="4064000"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6"/>
          <a:stretch>
            <a:fillRect/>
          </a:stretch>
        </p:blipFill>
        <p:spPr>
          <a:xfrm>
            <a:off x="7767320" y="4130040"/>
            <a:ext cx="4424680" cy="2727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8636457"/>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0321" y="152400"/>
            <a:ext cx="6476999" cy="1850813"/>
          </a:xfrm>
        </p:spPr>
        <p:txBody>
          <a:bodyPr>
            <a:normAutofit/>
          </a:bodyPr>
          <a:lstStyle/>
          <a:p>
            <a:pPr marL="0" indent="0" algn="ctr">
              <a:buNone/>
            </a:pPr>
            <a:r>
              <a:rPr lang="bg-BG" sz="3600" dirty="0" smtClean="0"/>
              <a:t>ВЕСЕЛИ ПРАЗНИЦИ!</a:t>
            </a:r>
            <a:endParaRPr lang="bg-BG" sz="3600" dirty="0"/>
          </a:p>
        </p:txBody>
      </p:sp>
      <p:pic>
        <p:nvPicPr>
          <p:cNvPr id="4" name="Picture 3"/>
          <p:cNvPicPr>
            <a:picLocks noChangeAspect="1"/>
          </p:cNvPicPr>
          <p:nvPr/>
        </p:nvPicPr>
        <p:blipFill>
          <a:blip r:embed="rId2"/>
          <a:stretch>
            <a:fillRect/>
          </a:stretch>
        </p:blipFill>
        <p:spPr>
          <a:xfrm>
            <a:off x="2362200" y="2003213"/>
            <a:ext cx="6492239" cy="3937126"/>
          </a:xfrm>
          <a:prstGeom prst="rect">
            <a:avLst/>
          </a:prstGeom>
        </p:spPr>
      </p:pic>
    </p:spTree>
    <p:extLst>
      <p:ext uri="{BB962C8B-B14F-4D97-AF65-F5344CB8AC3E}">
        <p14:creationId xmlns:p14="http://schemas.microsoft.com/office/powerpoint/2010/main" val="625235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44491"/>
            <a:ext cx="2987040" cy="5078313"/>
          </a:xfrm>
          <a:prstGeom prst="rect">
            <a:avLst/>
          </a:prstGeom>
        </p:spPr>
        <p:txBody>
          <a:bodyPr wrap="square">
            <a:spAutoFit/>
          </a:bodyPr>
          <a:lstStyle/>
          <a:p>
            <a:r>
              <a:rPr lang="ru-RU" dirty="0" smtClean="0"/>
              <a:t>Рождество Христово, също Коледа, Божик или Божич, е един от най-големите християнски празници. На него християните честват раждането на Сина Божий Иисус Христос. Според Евангелието от Лука това станало в град Витлеем, провинция Юдея. Православните християни честват Рождество Христово. При католиците и протестантите Рождество е най-почитаният празник. Рождество Христово е един от 20-те църковни празници в България. </a:t>
            </a:r>
            <a:endParaRPr lang="bg-BG" dirty="0"/>
          </a:p>
        </p:txBody>
      </p:sp>
      <p:pic>
        <p:nvPicPr>
          <p:cNvPr id="5" name="Picture 4"/>
          <p:cNvPicPr>
            <a:picLocks noChangeAspect="1"/>
          </p:cNvPicPr>
          <p:nvPr/>
        </p:nvPicPr>
        <p:blipFill>
          <a:blip r:embed="rId2"/>
          <a:stretch>
            <a:fillRect/>
          </a:stretch>
        </p:blipFill>
        <p:spPr>
          <a:xfrm>
            <a:off x="4366260" y="778927"/>
            <a:ext cx="3307080" cy="22047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ectangle 5"/>
          <p:cNvSpPr/>
          <p:nvPr/>
        </p:nvSpPr>
        <p:spPr>
          <a:xfrm>
            <a:off x="8747760" y="566411"/>
            <a:ext cx="3093720" cy="5909310"/>
          </a:xfrm>
          <a:prstGeom prst="rect">
            <a:avLst/>
          </a:prstGeom>
        </p:spPr>
        <p:txBody>
          <a:bodyPr wrap="square">
            <a:spAutoFit/>
          </a:bodyPr>
          <a:lstStyle/>
          <a:p>
            <a:r>
              <a:rPr lang="ru-RU" dirty="0" smtClean="0"/>
              <a:t>Отбелязва се на 25 декември (по григорианския и новоюлианския календар), на 6 януари от арменската църква, а след 31 март 1916 г. (когато в България като държавен календар е приет т. нар. „нов стил“ – Григорианския календар) на 7 януари по официалния граждански календар, който ден се отбелязва като 25 декември (по юлианския календар). През 1968 г. Българската православна църква установява чествуването на 25 декември. В България отново е официален празник с решение на 9-ото Народно събрание от 28 март 1990 г.</a:t>
            </a:r>
            <a:endParaRPr lang="ru-RU" dirty="0"/>
          </a:p>
        </p:txBody>
      </p:sp>
      <p:pic>
        <p:nvPicPr>
          <p:cNvPr id="7" name="Picture 6"/>
          <p:cNvPicPr>
            <a:picLocks noChangeAspect="1"/>
          </p:cNvPicPr>
          <p:nvPr/>
        </p:nvPicPr>
        <p:blipFill>
          <a:blip r:embed="rId3"/>
          <a:stretch>
            <a:fillRect/>
          </a:stretch>
        </p:blipFill>
        <p:spPr>
          <a:xfrm>
            <a:off x="4182904" y="3656947"/>
            <a:ext cx="3673792" cy="256325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0604653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8928" y="137160"/>
            <a:ext cx="2872952" cy="707886"/>
          </a:xfrm>
          <a:prstGeom prst="rect">
            <a:avLst/>
          </a:prstGeom>
        </p:spPr>
        <p:txBody>
          <a:bodyPr wrap="square">
            <a:spAutoFit/>
          </a:bodyPr>
          <a:lstStyle/>
          <a:p>
            <a:r>
              <a:rPr lang="bg-BG" sz="4000" dirty="0" smtClean="0"/>
              <a:t>Обичаи</a:t>
            </a:r>
            <a:endParaRPr lang="bg-BG" sz="4000" dirty="0"/>
          </a:p>
        </p:txBody>
      </p:sp>
      <p:sp>
        <p:nvSpPr>
          <p:cNvPr id="6" name="Rectangle 5"/>
          <p:cNvSpPr/>
          <p:nvPr/>
        </p:nvSpPr>
        <p:spPr>
          <a:xfrm>
            <a:off x="0" y="897612"/>
            <a:ext cx="3489960" cy="3416320"/>
          </a:xfrm>
          <a:prstGeom prst="rect">
            <a:avLst/>
          </a:prstGeom>
        </p:spPr>
        <p:txBody>
          <a:bodyPr wrap="square">
            <a:spAutoFit/>
          </a:bodyPr>
          <a:lstStyle/>
          <a:p>
            <a:r>
              <a:rPr lang="ru-RU" dirty="0" smtClean="0"/>
              <a:t>Първият Коледен обичай се прави на Игнажден, който се празнува на 20 декември. Според народните традиции, именно на този ден се отбелязва началото на Новата година. Основният обичай на Игнажден се нарича полазът/полазване – т.нар. посещение в чужда къща. Народът смята, че който първи влезе в къщата, такава ще бъде годината в техния дом. </a:t>
            </a:r>
            <a:endParaRPr lang="bg-BG" dirty="0"/>
          </a:p>
        </p:txBody>
      </p:sp>
      <p:sp>
        <p:nvSpPr>
          <p:cNvPr id="7" name="Rectangle 6"/>
          <p:cNvSpPr/>
          <p:nvPr/>
        </p:nvSpPr>
        <p:spPr>
          <a:xfrm>
            <a:off x="5349240" y="4826675"/>
            <a:ext cx="6842760" cy="2031325"/>
          </a:xfrm>
          <a:prstGeom prst="rect">
            <a:avLst/>
          </a:prstGeom>
        </p:spPr>
        <p:txBody>
          <a:bodyPr wrap="square">
            <a:spAutoFit/>
          </a:bodyPr>
          <a:lstStyle/>
          <a:p>
            <a:r>
              <a:rPr lang="ru-RU" dirty="0" smtClean="0"/>
              <a:t>Следващият от типичните Коледни обичаи в България е на 24 декември – Бъдни вечер или Малката Коледа. Според народните вярвания, божията майка е получила родилните си болки още на Игнажден и е родила Иисус на 24 декември, но го е оповестила на другия ден, както прави всяка майка за първото си раждане. Вечерта на 24 декември се нарична Бъдник, като характерно за нея са постните ястия, питката с паричката, каденето с тамян и т.н. </a:t>
            </a:r>
            <a:endParaRPr lang="bg-BG" dirty="0"/>
          </a:p>
        </p:txBody>
      </p:sp>
      <p:pic>
        <p:nvPicPr>
          <p:cNvPr id="8" name="Picture 7"/>
          <p:cNvPicPr>
            <a:picLocks noChangeAspect="1"/>
          </p:cNvPicPr>
          <p:nvPr/>
        </p:nvPicPr>
        <p:blipFill>
          <a:blip r:embed="rId2"/>
          <a:stretch>
            <a:fillRect/>
          </a:stretch>
        </p:blipFill>
        <p:spPr>
          <a:xfrm>
            <a:off x="322139" y="4508183"/>
            <a:ext cx="3998189" cy="21059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p:cNvPicPr>
            <a:picLocks noChangeAspect="1"/>
          </p:cNvPicPr>
          <p:nvPr/>
        </p:nvPicPr>
        <p:blipFill>
          <a:blip r:embed="rId3"/>
          <a:stretch>
            <a:fillRect/>
          </a:stretch>
        </p:blipFill>
        <p:spPr>
          <a:xfrm>
            <a:off x="6294120" y="897612"/>
            <a:ext cx="4953000" cy="3416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570014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13688" y="0"/>
            <a:ext cx="2220480" cy="707886"/>
          </a:xfrm>
          <a:prstGeom prst="rect">
            <a:avLst/>
          </a:prstGeom>
        </p:spPr>
        <p:txBody>
          <a:bodyPr wrap="none">
            <a:spAutoFit/>
          </a:bodyPr>
          <a:lstStyle/>
          <a:p>
            <a:r>
              <a:rPr lang="bg-BG" sz="4000" dirty="0" smtClean="0"/>
              <a:t>Именици</a:t>
            </a:r>
            <a:endParaRPr lang="bg-BG" sz="4000" dirty="0"/>
          </a:p>
        </p:txBody>
      </p:sp>
      <p:sp>
        <p:nvSpPr>
          <p:cNvPr id="5" name="Rectangle 4"/>
          <p:cNvSpPr/>
          <p:nvPr/>
        </p:nvSpPr>
        <p:spPr>
          <a:xfrm>
            <a:off x="3531248" y="707886"/>
            <a:ext cx="6096000" cy="3108543"/>
          </a:xfrm>
          <a:prstGeom prst="rect">
            <a:avLst/>
          </a:prstGeom>
        </p:spPr>
        <p:txBody>
          <a:bodyPr>
            <a:spAutoFit/>
          </a:bodyPr>
          <a:lstStyle/>
          <a:p>
            <a:r>
              <a:rPr lang="ru-RU" sz="2800" dirty="0" smtClean="0"/>
              <a:t>На Рождество Христово имен ден имат всички, които носят имената Христа, Христо, Емануил, Емил, Християн, Ренета, Христиана, Кристиан, Кристиян, Кристияна, Кристиана, Христина, Кристина, Радостина.</a:t>
            </a:r>
            <a:endParaRPr lang="bg-BG" sz="2800" dirty="0"/>
          </a:p>
        </p:txBody>
      </p:sp>
      <p:pic>
        <p:nvPicPr>
          <p:cNvPr id="6" name="Picture 5"/>
          <p:cNvPicPr>
            <a:picLocks noChangeAspect="1"/>
          </p:cNvPicPr>
          <p:nvPr/>
        </p:nvPicPr>
        <p:blipFill>
          <a:blip r:embed="rId2"/>
          <a:stretch>
            <a:fillRect/>
          </a:stretch>
        </p:blipFill>
        <p:spPr>
          <a:xfrm>
            <a:off x="3188" y="4023360"/>
            <a:ext cx="4309732" cy="283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7757159" y="3942092"/>
            <a:ext cx="4434841" cy="2915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0418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58020" y="0"/>
            <a:ext cx="3687163" cy="707886"/>
          </a:xfrm>
          <a:prstGeom prst="rect">
            <a:avLst/>
          </a:prstGeom>
        </p:spPr>
        <p:txBody>
          <a:bodyPr wrap="none">
            <a:spAutoFit/>
          </a:bodyPr>
          <a:lstStyle/>
          <a:p>
            <a:r>
              <a:rPr lang="bg-BG" sz="4000" dirty="0" smtClean="0"/>
              <a:t>Коледа по света</a:t>
            </a:r>
            <a:endParaRPr lang="bg-BG" sz="4000" dirty="0"/>
          </a:p>
        </p:txBody>
      </p:sp>
      <p:sp>
        <p:nvSpPr>
          <p:cNvPr id="5" name="Rectangle 4"/>
          <p:cNvSpPr/>
          <p:nvPr/>
        </p:nvSpPr>
        <p:spPr>
          <a:xfrm>
            <a:off x="152400" y="876776"/>
            <a:ext cx="6096000" cy="1631216"/>
          </a:xfrm>
          <a:prstGeom prst="rect">
            <a:avLst/>
          </a:prstGeom>
        </p:spPr>
        <p:txBody>
          <a:bodyPr>
            <a:spAutoFit/>
          </a:bodyPr>
          <a:lstStyle/>
          <a:p>
            <a:r>
              <a:rPr lang="ru-RU" sz="2000" dirty="0" smtClean="0"/>
              <a:t>В Австралия Коледа често се празнува на плажа при 40 °C температура. В Южното полукълбо Коледа съвпада с ваканцията и отпуските. Австралийците обичат да бодърстват през празничната нощ в градината на светлината на свещи и факли.</a:t>
            </a:r>
            <a:endParaRPr lang="bg-BG" sz="2000" dirty="0"/>
          </a:p>
        </p:txBody>
      </p:sp>
      <p:sp>
        <p:nvSpPr>
          <p:cNvPr id="6" name="Rectangle 5"/>
          <p:cNvSpPr/>
          <p:nvPr/>
        </p:nvSpPr>
        <p:spPr>
          <a:xfrm>
            <a:off x="6248400" y="2522994"/>
            <a:ext cx="6096000" cy="1323439"/>
          </a:xfrm>
          <a:prstGeom prst="rect">
            <a:avLst/>
          </a:prstGeom>
        </p:spPr>
        <p:txBody>
          <a:bodyPr>
            <a:spAutoFit/>
          </a:bodyPr>
          <a:lstStyle/>
          <a:p>
            <a:r>
              <a:rPr lang="ru-RU" sz="2000" dirty="0" smtClean="0"/>
              <a:t>Австрия е страната, където се ражда известната коледна песен „Тиха нощ, свята нощ", изпълнена за пръв път в църквата „Свети Никола" в Обендорф, близо до Залцбург, през 1818 г.</a:t>
            </a:r>
            <a:endParaRPr lang="bg-BG" sz="2000" dirty="0"/>
          </a:p>
        </p:txBody>
      </p:sp>
      <p:sp>
        <p:nvSpPr>
          <p:cNvPr id="7" name="Rectangle 6"/>
          <p:cNvSpPr/>
          <p:nvPr/>
        </p:nvSpPr>
        <p:spPr>
          <a:xfrm>
            <a:off x="0" y="4779556"/>
            <a:ext cx="6096000" cy="1323439"/>
          </a:xfrm>
          <a:prstGeom prst="rect">
            <a:avLst/>
          </a:prstGeom>
        </p:spPr>
        <p:txBody>
          <a:bodyPr>
            <a:spAutoFit/>
          </a:bodyPr>
          <a:lstStyle/>
          <a:p>
            <a:r>
              <a:rPr lang="ru-RU" sz="2000" dirty="0" smtClean="0"/>
              <a:t>В Албания Коледа е един от най-популярните фестивали и се посреща с голямо веселие от местните хора, които спазват традицията за честване на годишнината от рождението на Иисус Христос.</a:t>
            </a:r>
            <a:endParaRPr lang="bg-BG" sz="2000" dirty="0"/>
          </a:p>
        </p:txBody>
      </p:sp>
      <p:pic>
        <p:nvPicPr>
          <p:cNvPr id="8" name="Picture 7"/>
          <p:cNvPicPr>
            <a:picLocks noChangeAspect="1"/>
          </p:cNvPicPr>
          <p:nvPr/>
        </p:nvPicPr>
        <p:blipFill>
          <a:blip r:embed="rId2"/>
          <a:stretch>
            <a:fillRect/>
          </a:stretch>
        </p:blipFill>
        <p:spPr>
          <a:xfrm>
            <a:off x="873442" y="2493556"/>
            <a:ext cx="3495675"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3"/>
          <a:stretch>
            <a:fillRect/>
          </a:stretch>
        </p:blipFill>
        <p:spPr>
          <a:xfrm>
            <a:off x="6969442" y="3875871"/>
            <a:ext cx="4506278" cy="2982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4"/>
          <a:stretch>
            <a:fillRect/>
          </a:stretch>
        </p:blipFill>
        <p:spPr>
          <a:xfrm>
            <a:off x="7668101" y="1"/>
            <a:ext cx="4523899" cy="2493556"/>
          </a:xfrm>
          <a:prstGeom prst="ellipse">
            <a:avLst/>
          </a:prstGeom>
          <a:ln>
            <a:noFill/>
          </a:ln>
          <a:effectLst>
            <a:softEdge rad="112500"/>
          </a:effectLst>
        </p:spPr>
      </p:pic>
    </p:spTree>
    <p:extLst>
      <p:ext uri="{BB962C8B-B14F-4D97-AF65-F5344CB8AC3E}">
        <p14:creationId xmlns:p14="http://schemas.microsoft.com/office/powerpoint/2010/main" val="1444041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3175"/>
            <a:ext cx="6096000" cy="1200329"/>
          </a:xfrm>
          <a:prstGeom prst="rect">
            <a:avLst/>
          </a:prstGeom>
        </p:spPr>
        <p:txBody>
          <a:bodyPr>
            <a:spAutoFit/>
          </a:bodyPr>
          <a:lstStyle/>
          <a:p>
            <a:r>
              <a:rPr lang="ru-RU" sz="2400" dirty="0" smtClean="0"/>
              <a:t>В Англия в навечерието на Коледа се пеят песни и танцуват танци. Във всеки дом има накичена елха за радост на всяко дете.</a:t>
            </a:r>
            <a:endParaRPr lang="bg-BG" sz="2400" dirty="0"/>
          </a:p>
        </p:txBody>
      </p:sp>
      <p:sp>
        <p:nvSpPr>
          <p:cNvPr id="5" name="Rectangle 4"/>
          <p:cNvSpPr/>
          <p:nvPr/>
        </p:nvSpPr>
        <p:spPr>
          <a:xfrm>
            <a:off x="6461760" y="763339"/>
            <a:ext cx="6096000" cy="1569660"/>
          </a:xfrm>
          <a:prstGeom prst="rect">
            <a:avLst/>
          </a:prstGeom>
        </p:spPr>
        <p:txBody>
          <a:bodyPr>
            <a:spAutoFit/>
          </a:bodyPr>
          <a:lstStyle/>
          <a:p>
            <a:r>
              <a:rPr lang="ru-RU" sz="2400" dirty="0" smtClean="0"/>
              <a:t>В Аржентина украсяват не елха, а вечно зелените дръвчета – със сняг, направен от памук. На Коледната вечеря цялото семейство се събира в лятната градина.</a:t>
            </a:r>
            <a:endParaRPr lang="bg-BG" sz="2400" dirty="0"/>
          </a:p>
        </p:txBody>
      </p:sp>
      <p:sp>
        <p:nvSpPr>
          <p:cNvPr id="6" name="Rectangle 5"/>
          <p:cNvSpPr/>
          <p:nvPr/>
        </p:nvSpPr>
        <p:spPr>
          <a:xfrm>
            <a:off x="106680" y="3368156"/>
            <a:ext cx="6096000" cy="1938992"/>
          </a:xfrm>
          <a:prstGeom prst="rect">
            <a:avLst/>
          </a:prstGeom>
        </p:spPr>
        <p:txBody>
          <a:bodyPr>
            <a:spAutoFit/>
          </a:bodyPr>
          <a:lstStyle/>
          <a:p>
            <a:r>
              <a:rPr lang="ru-RU" sz="2000" dirty="0" smtClean="0"/>
              <a:t>В Армения, която е първата страна, официално възприела Християнството, Бъдни вечер е един от най-големите свети религиозни празници. Арменците празнуват Бъдни вечер на 5 януари, а Коледа и Богоявление в един ден – на 6 януари по Юлианския календар.</a:t>
            </a:r>
            <a:endParaRPr lang="bg-BG" sz="2000" dirty="0"/>
          </a:p>
        </p:txBody>
      </p:sp>
      <p:sp>
        <p:nvSpPr>
          <p:cNvPr id="7" name="Rectangle 6"/>
          <p:cNvSpPr/>
          <p:nvPr/>
        </p:nvSpPr>
        <p:spPr>
          <a:xfrm>
            <a:off x="5974080" y="4738746"/>
            <a:ext cx="6096000" cy="1569660"/>
          </a:xfrm>
          <a:prstGeom prst="rect">
            <a:avLst/>
          </a:prstGeom>
        </p:spPr>
        <p:txBody>
          <a:bodyPr>
            <a:spAutoFit/>
          </a:bodyPr>
          <a:lstStyle/>
          <a:p>
            <a:r>
              <a:rPr lang="ru-RU" sz="2400" dirty="0" smtClean="0"/>
              <a:t>На африканския континент Коледа се празнува от малки и големи християнски общности. На континента има приблизително 350 милиона християни.</a:t>
            </a:r>
            <a:endParaRPr lang="bg-BG" sz="2400" dirty="0"/>
          </a:p>
        </p:txBody>
      </p:sp>
      <p:pic>
        <p:nvPicPr>
          <p:cNvPr id="8" name="Picture 7"/>
          <p:cNvPicPr>
            <a:picLocks noChangeAspect="1"/>
          </p:cNvPicPr>
          <p:nvPr/>
        </p:nvPicPr>
        <p:blipFill>
          <a:blip r:embed="rId2"/>
          <a:stretch>
            <a:fillRect/>
          </a:stretch>
        </p:blipFill>
        <p:spPr>
          <a:xfrm>
            <a:off x="746760" y="1363504"/>
            <a:ext cx="4114800" cy="1915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a:stretch>
            <a:fillRect/>
          </a:stretch>
        </p:blipFill>
        <p:spPr>
          <a:xfrm>
            <a:off x="1584959" y="4954145"/>
            <a:ext cx="4008121" cy="1796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stretch>
            <a:fillRect/>
          </a:stretch>
        </p:blipFill>
        <p:spPr>
          <a:xfrm>
            <a:off x="6598921" y="2526497"/>
            <a:ext cx="4526280" cy="22122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7096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2676" y="60960"/>
            <a:ext cx="2395592" cy="584775"/>
          </a:xfrm>
          <a:prstGeom prst="rect">
            <a:avLst/>
          </a:prstGeom>
        </p:spPr>
        <p:txBody>
          <a:bodyPr wrap="none">
            <a:spAutoFit/>
          </a:bodyPr>
          <a:lstStyle/>
          <a:p>
            <a:r>
              <a:rPr lang="bg-BG" sz="3200" dirty="0" smtClean="0"/>
              <a:t>Бъдни вечер</a:t>
            </a:r>
            <a:endParaRPr lang="bg-BG" sz="3200" dirty="0"/>
          </a:p>
        </p:txBody>
      </p:sp>
      <p:sp>
        <p:nvSpPr>
          <p:cNvPr id="5" name="Rectangle 4"/>
          <p:cNvSpPr/>
          <p:nvPr/>
        </p:nvSpPr>
        <p:spPr>
          <a:xfrm rot="576677">
            <a:off x="5349240" y="834385"/>
            <a:ext cx="6096000" cy="3970318"/>
          </a:xfrm>
          <a:prstGeom prst="rect">
            <a:avLst/>
          </a:prstGeom>
        </p:spPr>
        <p:txBody>
          <a:bodyPr>
            <a:spAutoFit/>
          </a:bodyPr>
          <a:lstStyle/>
          <a:p>
            <a:r>
              <a:rPr lang="ru-RU" sz="3600" dirty="0" smtClean="0"/>
              <a:t>Бъдни вечер (24 декември, в някои райони наричан Суха Коледа, Крачун, Малка Коледа, Детешка Коледа, Мали Божич, Наядка) се нарича денят преди Рождество Христово.</a:t>
            </a:r>
            <a:endParaRPr lang="bg-BG" sz="3600" dirty="0"/>
          </a:p>
        </p:txBody>
      </p:sp>
      <p:pic>
        <p:nvPicPr>
          <p:cNvPr id="7" name="Picture 6"/>
          <p:cNvPicPr>
            <a:picLocks noChangeAspect="1"/>
          </p:cNvPicPr>
          <p:nvPr/>
        </p:nvPicPr>
        <p:blipFill>
          <a:blip r:embed="rId2"/>
          <a:stretch>
            <a:fillRect/>
          </a:stretch>
        </p:blipFill>
        <p:spPr>
          <a:xfrm rot="1149467">
            <a:off x="801777" y="3503619"/>
            <a:ext cx="3810000" cy="25517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948077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18448" y="120134"/>
            <a:ext cx="2293832" cy="646331"/>
          </a:xfrm>
          <a:prstGeom prst="rect">
            <a:avLst/>
          </a:prstGeom>
        </p:spPr>
        <p:txBody>
          <a:bodyPr wrap="square">
            <a:spAutoFit/>
          </a:bodyPr>
          <a:lstStyle/>
          <a:p>
            <a:r>
              <a:rPr lang="bg-BG" sz="3600" dirty="0" smtClean="0"/>
              <a:t>Обичаи</a:t>
            </a:r>
            <a:endParaRPr lang="bg-BG" sz="3600" dirty="0"/>
          </a:p>
        </p:txBody>
      </p:sp>
      <p:sp>
        <p:nvSpPr>
          <p:cNvPr id="5" name="Rectangle 4"/>
          <p:cNvSpPr/>
          <p:nvPr/>
        </p:nvSpPr>
        <p:spPr>
          <a:xfrm rot="20113349">
            <a:off x="494086" y="1629355"/>
            <a:ext cx="6096000" cy="3785652"/>
          </a:xfrm>
          <a:prstGeom prst="rect">
            <a:avLst/>
          </a:prstGeom>
        </p:spPr>
        <p:txBody>
          <a:bodyPr>
            <a:spAutoFit/>
          </a:bodyPr>
          <a:lstStyle/>
          <a:p>
            <a:r>
              <a:rPr lang="ru-RU" sz="2400" dirty="0" smtClean="0"/>
              <a:t>Православие</a:t>
            </a:r>
          </a:p>
          <a:p>
            <a:r>
              <a:rPr lang="ru-RU" sz="2400" dirty="0" smtClean="0"/>
              <a:t>От православна гледна точка, трапезата няма никакво значение или друго изискване освен да е постна, тъй като е последният ден от Рождественския пост.</a:t>
            </a:r>
          </a:p>
          <a:p>
            <a:endParaRPr lang="ru-RU" sz="2400" dirty="0" smtClean="0"/>
          </a:p>
          <a:p>
            <a:r>
              <a:rPr lang="ru-RU" sz="2400" dirty="0" smtClean="0"/>
              <a:t>На този ден християните се подготвят духовно – чрез пост, изповед и молитва да приемат Светото Причастие и така достойно да посрещнат Христовото Рождество.</a:t>
            </a:r>
          </a:p>
        </p:txBody>
      </p:sp>
      <p:pic>
        <p:nvPicPr>
          <p:cNvPr id="6" name="Picture 5"/>
          <p:cNvPicPr>
            <a:picLocks noChangeAspect="1"/>
          </p:cNvPicPr>
          <p:nvPr/>
        </p:nvPicPr>
        <p:blipFill>
          <a:blip r:embed="rId2"/>
          <a:stretch>
            <a:fillRect/>
          </a:stretch>
        </p:blipFill>
        <p:spPr>
          <a:xfrm>
            <a:off x="8300095" y="120134"/>
            <a:ext cx="3768090" cy="21124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7670654" y="4312920"/>
            <a:ext cx="4521346" cy="25450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416575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2880" y="0"/>
            <a:ext cx="3657600" cy="646331"/>
          </a:xfrm>
          <a:prstGeom prst="rect">
            <a:avLst/>
          </a:prstGeom>
        </p:spPr>
        <p:txBody>
          <a:bodyPr wrap="square">
            <a:spAutoFit/>
          </a:bodyPr>
          <a:lstStyle/>
          <a:p>
            <a:r>
              <a:rPr lang="bg-BG" sz="3600" dirty="0" smtClean="0"/>
              <a:t>Имени дни</a:t>
            </a:r>
            <a:endParaRPr lang="bg-BG" sz="3600" dirty="0"/>
          </a:p>
        </p:txBody>
      </p:sp>
      <p:sp>
        <p:nvSpPr>
          <p:cNvPr id="5" name="Rectangle 4"/>
          <p:cNvSpPr/>
          <p:nvPr/>
        </p:nvSpPr>
        <p:spPr>
          <a:xfrm>
            <a:off x="2773680" y="646331"/>
            <a:ext cx="6096000" cy="1815882"/>
          </a:xfrm>
          <a:prstGeom prst="rect">
            <a:avLst/>
          </a:prstGeom>
        </p:spPr>
        <p:txBody>
          <a:bodyPr>
            <a:spAutoFit/>
          </a:bodyPr>
          <a:lstStyle/>
          <a:p>
            <a:r>
              <a:rPr lang="ru-RU" sz="2800" dirty="0" smtClean="0"/>
              <a:t>На този ден празнуват Евгени (означава благороден), Евгения, Жени, Жечка, Благородна, Бисер, Бистра, Божин, Божан, Божана.</a:t>
            </a:r>
            <a:endParaRPr lang="bg-BG" sz="2800" dirty="0"/>
          </a:p>
        </p:txBody>
      </p:sp>
      <p:pic>
        <p:nvPicPr>
          <p:cNvPr id="6" name="Picture 5"/>
          <p:cNvPicPr>
            <a:picLocks noChangeAspect="1"/>
          </p:cNvPicPr>
          <p:nvPr/>
        </p:nvPicPr>
        <p:blipFill>
          <a:blip r:embed="rId2"/>
          <a:stretch>
            <a:fillRect/>
          </a:stretch>
        </p:blipFill>
        <p:spPr>
          <a:xfrm rot="1085014">
            <a:off x="422124" y="2618739"/>
            <a:ext cx="4307438" cy="29042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rot="1191605">
            <a:off x="7117080" y="3398520"/>
            <a:ext cx="4099559" cy="2804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5620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101</TotalTime>
  <Words>1281</Words>
  <Application>Microsoft Office PowerPoint</Application>
  <PresentationFormat>Widescreen</PresentationFormat>
  <Paragraphs>42</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Celestial</vt:lpstr>
      <vt:lpstr>Рождество Христово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Рождество Христово</dc:title>
  <dc:creator>PC13</dc:creator>
  <cp:lastModifiedBy>Vili_Miteva</cp:lastModifiedBy>
  <cp:revision>11</cp:revision>
  <dcterms:created xsi:type="dcterms:W3CDTF">2018-12-17T07:54:09Z</dcterms:created>
  <dcterms:modified xsi:type="dcterms:W3CDTF">2018-12-18T07:55:27Z</dcterms:modified>
</cp:coreProperties>
</file>