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2" r:id="rId3"/>
    <p:sldId id="273" r:id="rId4"/>
    <p:sldId id="259" r:id="rId5"/>
    <p:sldId id="274" r:id="rId6"/>
    <p:sldId id="261" r:id="rId7"/>
    <p:sldId id="260" r:id="rId8"/>
    <p:sldId id="263" r:id="rId9"/>
    <p:sldId id="262" r:id="rId10"/>
    <p:sldId id="264" r:id="rId11"/>
    <p:sldId id="268" r:id="rId12"/>
    <p:sldId id="265" r:id="rId13"/>
    <p:sldId id="266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85" autoAdjust="0"/>
    <p:restoredTop sz="94660"/>
  </p:normalViewPr>
  <p:slideViewPr>
    <p:cSldViewPr>
      <p:cViewPr varScale="1">
        <p:scale>
          <a:sx n="69" d="100"/>
          <a:sy n="69" d="100"/>
        </p:scale>
        <p:origin x="-145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 smtClean="0"/>
              <a:t>Щракнете за редакция стил подзагл. обр.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866AC-604E-40F8-AA20-60849559C1BB}" type="datetimeFigureOut">
              <a:rPr lang="bg-BG" smtClean="0"/>
              <a:t>13.5.2020 г.</a:t>
            </a:fld>
            <a:endParaRPr lang="bg-BG" dirty="0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5E53F-57CA-4353-8BF5-B4C2F4D7D61A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733578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866AC-604E-40F8-AA20-60849559C1BB}" type="datetimeFigureOut">
              <a:rPr lang="bg-BG" smtClean="0"/>
              <a:t>13.5.2020 г.</a:t>
            </a:fld>
            <a:endParaRPr lang="bg-BG" dirty="0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5E53F-57CA-4353-8BF5-B4C2F4D7D61A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970670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866AC-604E-40F8-AA20-60849559C1BB}" type="datetimeFigureOut">
              <a:rPr lang="bg-BG" smtClean="0"/>
              <a:t>13.5.2020 г.</a:t>
            </a:fld>
            <a:endParaRPr lang="bg-BG" dirty="0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5E53F-57CA-4353-8BF5-B4C2F4D7D61A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677533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866AC-604E-40F8-AA20-60849559C1BB}" type="datetimeFigureOut">
              <a:rPr lang="bg-BG" smtClean="0"/>
              <a:t>13.5.2020 г.</a:t>
            </a:fld>
            <a:endParaRPr lang="bg-BG" dirty="0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5E53F-57CA-4353-8BF5-B4C2F4D7D61A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200321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866AC-604E-40F8-AA20-60849559C1BB}" type="datetimeFigureOut">
              <a:rPr lang="bg-BG" smtClean="0"/>
              <a:t>13.5.2020 г.</a:t>
            </a:fld>
            <a:endParaRPr lang="bg-BG" dirty="0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5E53F-57CA-4353-8BF5-B4C2F4D7D61A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813126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866AC-604E-40F8-AA20-60849559C1BB}" type="datetimeFigureOut">
              <a:rPr lang="bg-BG" smtClean="0"/>
              <a:t>13.5.2020 г.</a:t>
            </a:fld>
            <a:endParaRPr lang="bg-BG" dirty="0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5E53F-57CA-4353-8BF5-B4C2F4D7D61A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806143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866AC-604E-40F8-AA20-60849559C1BB}" type="datetimeFigureOut">
              <a:rPr lang="bg-BG" smtClean="0"/>
              <a:t>13.5.2020 г.</a:t>
            </a:fld>
            <a:endParaRPr lang="bg-BG" dirty="0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5E53F-57CA-4353-8BF5-B4C2F4D7D61A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080313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866AC-604E-40F8-AA20-60849559C1BB}" type="datetimeFigureOut">
              <a:rPr lang="bg-BG" smtClean="0"/>
              <a:t>13.5.2020 г.</a:t>
            </a:fld>
            <a:endParaRPr lang="bg-BG" dirty="0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5E53F-57CA-4353-8BF5-B4C2F4D7D61A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77380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866AC-604E-40F8-AA20-60849559C1BB}" type="datetimeFigureOut">
              <a:rPr lang="bg-BG" smtClean="0"/>
              <a:t>13.5.2020 г.</a:t>
            </a:fld>
            <a:endParaRPr lang="bg-BG" dirty="0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5E53F-57CA-4353-8BF5-B4C2F4D7D61A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24837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866AC-604E-40F8-AA20-60849559C1BB}" type="datetimeFigureOut">
              <a:rPr lang="bg-BG" smtClean="0"/>
              <a:t>13.5.2020 г.</a:t>
            </a:fld>
            <a:endParaRPr lang="bg-BG" dirty="0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5E53F-57CA-4353-8BF5-B4C2F4D7D61A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955858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 dirty="0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866AC-604E-40F8-AA20-60849559C1BB}" type="datetimeFigureOut">
              <a:rPr lang="bg-BG" smtClean="0"/>
              <a:t>13.5.2020 г.</a:t>
            </a:fld>
            <a:endParaRPr lang="bg-BG" dirty="0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5E53F-57CA-4353-8BF5-B4C2F4D7D61A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321440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заглав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4866AC-604E-40F8-AA20-60849559C1BB}" type="datetimeFigureOut">
              <a:rPr lang="bg-BG" smtClean="0"/>
              <a:t>13.5.2020 г.</a:t>
            </a:fld>
            <a:endParaRPr lang="bg-BG" dirty="0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 dirty="0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05E53F-57CA-4353-8BF5-B4C2F4D7D61A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519453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Картина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133" y="-35527"/>
            <a:ext cx="9174266" cy="6893527"/>
          </a:xfrm>
          <a:prstGeom prst="rect">
            <a:avLst/>
          </a:prstGeom>
        </p:spPr>
      </p:pic>
      <p:sp>
        <p:nvSpPr>
          <p:cNvPr id="9" name="Текстово поле 8"/>
          <p:cNvSpPr txBox="1"/>
          <p:nvPr/>
        </p:nvSpPr>
        <p:spPr>
          <a:xfrm>
            <a:off x="323528" y="6273225"/>
            <a:ext cx="7782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3200" dirty="0" smtClean="0">
                <a:solidFill>
                  <a:srgbClr val="FFFF00"/>
                </a:solidFill>
              </a:rPr>
              <a:t>Изработил: Михаела Димитрова 11А клас </a:t>
            </a:r>
            <a:endParaRPr lang="bg-BG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1365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авоъгълник 2"/>
          <p:cNvSpPr/>
          <p:nvPr/>
        </p:nvSpPr>
        <p:spPr>
          <a:xfrm>
            <a:off x="1056928" y="2204864"/>
            <a:ext cx="676875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Приготвянето </a:t>
            </a: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 обредния хляб за Гергьовден също е свързано с определени обичаи. Той трябва да се украси с фигурки на кошара, овчарска гега и агънца. Изпича се във фурната заедно с агнето и се слага на празничната трапеза, около която се играят хора.</a:t>
            </a:r>
            <a:endParaRPr lang="bg-BG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Правоъгълник 4"/>
          <p:cNvSpPr/>
          <p:nvPr/>
        </p:nvSpPr>
        <p:spPr>
          <a:xfrm>
            <a:off x="2318823" y="71977"/>
            <a:ext cx="401321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Обреден хляб</a:t>
            </a:r>
          </a:p>
        </p:txBody>
      </p:sp>
    </p:spTree>
    <p:extLst>
      <p:ext uri="{BB962C8B-B14F-4D97-AF65-F5344CB8AC3E}">
        <p14:creationId xmlns:p14="http://schemas.microsoft.com/office/powerpoint/2010/main" val="10654095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Контейнер за съдържание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48064" cy="33385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Картина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3442030"/>
            <a:ext cx="5413857" cy="34159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Картина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0"/>
            <a:ext cx="3860126" cy="328498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9" name="Картина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442030"/>
            <a:ext cx="3707904" cy="341597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886684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авоъгълник 1"/>
          <p:cNvSpPr/>
          <p:nvPr/>
        </p:nvSpPr>
        <p:spPr>
          <a:xfrm>
            <a:off x="1043608" y="2276872"/>
            <a:ext cx="72008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На </a:t>
            </a:r>
            <a:r>
              <a:rPr lang="ru-RU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Гергьовден се извършват и специални обреди, с които злите сили се гонят далеч от дома, за да е плодовита и успешна идната година. За целта се използват къпина, коприва, чесън и глог.  На този ден всички трябва да се изтеглят на кантара, за да са здрави.</a:t>
            </a:r>
            <a:endParaRPr lang="bg-BG" sz="2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Правоъгълник 2"/>
          <p:cNvSpPr/>
          <p:nvPr/>
        </p:nvSpPr>
        <p:spPr>
          <a:xfrm>
            <a:off x="1475656" y="188640"/>
            <a:ext cx="716035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Прогонване на злите сили</a:t>
            </a:r>
          </a:p>
        </p:txBody>
      </p:sp>
    </p:spTree>
    <p:extLst>
      <p:ext uri="{BB962C8B-B14F-4D97-AF65-F5344CB8AC3E}">
        <p14:creationId xmlns:p14="http://schemas.microsoft.com/office/powerpoint/2010/main" val="3965256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659" y="-6036"/>
            <a:ext cx="5148064" cy="3437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Картина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405" y="-6036"/>
            <a:ext cx="4031791" cy="3437762"/>
          </a:xfrm>
          <a:prstGeom prst="rect">
            <a:avLst/>
          </a:prstGeom>
        </p:spPr>
      </p:pic>
      <p:pic>
        <p:nvPicPr>
          <p:cNvPr id="7" name="Картина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659" y="3431726"/>
            <a:ext cx="5165723" cy="3426274"/>
          </a:xfrm>
          <a:prstGeom prst="rect">
            <a:avLst/>
          </a:prstGeom>
        </p:spPr>
      </p:pic>
      <p:pic>
        <p:nvPicPr>
          <p:cNvPr id="8" name="Картина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431726"/>
            <a:ext cx="4014132" cy="342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7870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8013576" cy="1340768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Гергьовден – празник на Българската армия</a:t>
            </a:r>
            <a:b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Наред с разнообразните обреди и курбана с агнешко месо Гергьовден се счита и за празник на българската армия и се празнува като такъв от 1926 г. насам, тъй като Свети Георги е закрилник на воините и на войската. Този ден е известен още и като ден на храбростта, в който ден се организират така наречените гергьовски паради, в които участват носителите на военния орден „За храброст“ и се отдава чест на извършилите подвизи на бойното поле.</a:t>
            </a:r>
            <a:endParaRPr lang="bg-BG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839313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Контейнер за съдържание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415"/>
            <a:ext cx="4315480" cy="2861351"/>
          </a:xfrm>
        </p:spPr>
      </p:pic>
      <p:pic>
        <p:nvPicPr>
          <p:cNvPr id="13" name="Картина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0"/>
            <a:ext cx="4860032" cy="2852936"/>
          </a:xfrm>
          <a:prstGeom prst="rect">
            <a:avLst/>
          </a:prstGeom>
        </p:spPr>
      </p:pic>
      <p:pic>
        <p:nvPicPr>
          <p:cNvPr id="14" name="Картина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2852936"/>
            <a:ext cx="4887563" cy="4005064"/>
          </a:xfrm>
          <a:prstGeom prst="rect">
            <a:avLst/>
          </a:prstGeom>
        </p:spPr>
      </p:pic>
      <p:pic>
        <p:nvPicPr>
          <p:cNvPr id="16" name="Картина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2937"/>
            <a:ext cx="4283968" cy="400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4133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лавие 3"/>
          <p:cNvSpPr>
            <a:spLocks noGrp="1"/>
          </p:cNvSpPr>
          <p:nvPr>
            <p:ph type="ctrTitle"/>
          </p:nvPr>
        </p:nvSpPr>
        <p:spPr>
          <a:xfrm>
            <a:off x="672566" y="5387975"/>
            <a:ext cx="7772400" cy="1470025"/>
          </a:xfrm>
        </p:spPr>
        <p:txBody>
          <a:bodyPr/>
          <a:lstStyle/>
          <a:p>
            <a:r>
              <a:rPr lang="bg-BG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Благодаря за вниманието!!!</a:t>
            </a:r>
            <a:endParaRPr lang="bg-BG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6" name="Картина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76672"/>
            <a:ext cx="8182445" cy="4872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6661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6275040" cy="1143000"/>
          </a:xfrm>
        </p:spPr>
        <p:txBody>
          <a:bodyPr/>
          <a:lstStyle/>
          <a:p>
            <a:r>
              <a:rPr lang="bg-BG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Гергьовден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388843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Гергьовден (</a:t>
            </a:r>
            <a:r>
              <a:rPr lang="ru-RU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Гѐргювден</a:t>
            </a:r>
            <a:r>
              <a:rPr lang="ru-RU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, </a:t>
            </a:r>
            <a:r>
              <a:rPr lang="ru-RU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Гѐргевден</a:t>
            </a:r>
            <a:r>
              <a:rPr lang="ru-RU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, </a:t>
            </a:r>
            <a:r>
              <a:rPr lang="ru-RU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Гю̀рговден</a:t>
            </a:r>
            <a:r>
              <a:rPr lang="ru-RU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, </a:t>
            </a:r>
            <a:r>
              <a:rPr lang="ru-RU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Джу̀рджовдън</a:t>
            </a:r>
            <a:r>
              <a:rPr lang="ru-RU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) в България се нарича денят, в който се </a:t>
            </a:r>
            <a:r>
              <a:rPr lang="ru-RU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чества</a:t>
            </a:r>
            <a:r>
              <a:rPr lang="ru-RU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Свети Георги Победоносец на 6 май. </a:t>
            </a:r>
            <a:r>
              <a:rPr lang="ru-RU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Обявен</a:t>
            </a:r>
            <a:r>
              <a:rPr lang="ru-RU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е за официален празник в </a:t>
            </a:r>
            <a:r>
              <a:rPr lang="ru-RU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Република</a:t>
            </a:r>
            <a:r>
              <a:rPr lang="ru-RU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България, </a:t>
            </a:r>
            <a:r>
              <a:rPr lang="ru-RU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както</a:t>
            </a:r>
            <a:r>
              <a:rPr lang="ru-RU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и за Ден на храбростта и Българската армия. </a:t>
            </a:r>
            <a:r>
              <a:rPr lang="ru-RU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Чества</a:t>
            </a:r>
            <a:r>
              <a:rPr lang="ru-RU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се и като </a:t>
            </a:r>
            <a:r>
              <a:rPr lang="ru-RU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Празникът</a:t>
            </a:r>
            <a:r>
              <a:rPr lang="ru-RU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на </a:t>
            </a:r>
            <a:r>
              <a:rPr lang="ru-RU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овчаря</a:t>
            </a:r>
            <a:r>
              <a:rPr lang="ru-RU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.</a:t>
            </a: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77322264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Контейнер за съдържание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283"/>
            <a:ext cx="5199206" cy="31482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Картина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7" y="3284411"/>
            <a:ext cx="5508460" cy="35735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Картина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36560"/>
            <a:ext cx="3563888" cy="356388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Картина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0"/>
            <a:ext cx="3708262" cy="31409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169273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авоъгълник 4"/>
          <p:cNvSpPr/>
          <p:nvPr/>
        </p:nvSpPr>
        <p:spPr>
          <a:xfrm>
            <a:off x="698" y="388413"/>
            <a:ext cx="91433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 Легенда </a:t>
            </a:r>
            <a:r>
              <a:rPr lang="ru-RU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за Свети Георги Победоносец</a:t>
            </a:r>
          </a:p>
        </p:txBody>
      </p:sp>
      <p:sp>
        <p:nvSpPr>
          <p:cNvPr id="6" name="Правоъгълник 5"/>
          <p:cNvSpPr/>
          <p:nvPr/>
        </p:nvSpPr>
        <p:spPr>
          <a:xfrm>
            <a:off x="756414" y="1556792"/>
            <a:ext cx="712879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Свети Георги бил ревностен защитник на християнската вяра, заради което бил мъченически убит от император Максимилиан през 288 г. Той се счита за покровител на войската, тъй като е представен в народните легенди и предания като славен юнак, борил се със змейове и дракони. Иконите го изобразяват като светец, яздещ върху бял кон, който пронизва ламя с копието си.</a:t>
            </a:r>
            <a:endParaRPr lang="bg-BG" sz="2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43468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4788024" cy="28529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122" y="0"/>
            <a:ext cx="4288878" cy="30689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Картина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386" y="3212976"/>
            <a:ext cx="5070978" cy="36625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Картина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24944"/>
            <a:ext cx="3923928" cy="39062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857614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авоъгълник 3"/>
          <p:cNvSpPr/>
          <p:nvPr/>
        </p:nvSpPr>
        <p:spPr>
          <a:xfrm>
            <a:off x="2771800" y="404664"/>
            <a:ext cx="23825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Традиции</a:t>
            </a:r>
            <a:endParaRPr lang="bg-BG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Правоъгълник 4"/>
          <p:cNvSpPr/>
          <p:nvPr/>
        </p:nvSpPr>
        <p:spPr>
          <a:xfrm>
            <a:off x="1691680" y="1255745"/>
            <a:ext cx="576064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 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Как 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започва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денят?</a:t>
            </a:r>
          </a:p>
          <a:p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Празникът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започва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още от 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ранна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сутрин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когато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стопанката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на дома 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помита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двора и 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окача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на 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вратата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цъфнала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клонка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от 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плодно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дръвче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люляк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и 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здравец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Според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поверието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това 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букетче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остава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на 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вратата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докато изсъхне и носи на дома щастие, здраве и успех през годината. Първият, който се събуди сутринта на Гергьовден, тича до поляната, където набира коприва и с нея удря по ходилата всички останали в дома си. Така злото се гони от дома.</a:t>
            </a:r>
            <a:endParaRPr lang="bg-BG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4683675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Картина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36096" cy="28529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Картина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896151"/>
            <a:ext cx="4704719" cy="3961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Картина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0"/>
            <a:ext cx="3696607" cy="28529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Картина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96151"/>
            <a:ext cx="4499992" cy="39618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589646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авоъгълник 3"/>
          <p:cNvSpPr/>
          <p:nvPr/>
        </p:nvSpPr>
        <p:spPr>
          <a:xfrm>
            <a:off x="827584" y="764704"/>
            <a:ext cx="734481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                            </a:t>
            </a:r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 Колене </a:t>
            </a:r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на агнето</a:t>
            </a:r>
          </a:p>
          <a:p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За обредно агне на Гергьовден се избира първото мъжко агне, което е бяло на цвят и е родено през същата година. Коленето става на специално място, което се нарича оброчище. Преди да се заколи, на агнето се дава зелена тревичка и сол, с което се символизира ситостта на всички животни през годината. От кръвта на заколеното агне се мажат бузите на децата в къщата, а останалата кръв трябва да се излее в течаща вода. Това символизира здравето и берекета в дома. В края на вечерта костите от агнето трябва да бъдат заровени в земята.</a:t>
            </a:r>
            <a:endParaRPr lang="bg-BG" sz="2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88053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5184576" cy="28009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708920"/>
            <a:ext cx="5608637" cy="437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Картина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9021" y="1098"/>
            <a:ext cx="3644980" cy="29164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Картина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068960"/>
            <a:ext cx="3995937" cy="37890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242943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тема">
  <a:themeElements>
    <a:clrScheme name="О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5921</TotalTime>
  <Words>530</Words>
  <Application>Microsoft Office PowerPoint</Application>
  <PresentationFormat>Презентация на цял екран (4:3)</PresentationFormat>
  <Paragraphs>17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16</vt:i4>
      </vt:variant>
    </vt:vector>
  </HeadingPairs>
  <TitlesOfParts>
    <vt:vector size="17" baseType="lpstr">
      <vt:lpstr>Office тема</vt:lpstr>
      <vt:lpstr>Презентация на PowerPoint</vt:lpstr>
      <vt:lpstr>Гергьовден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 Гергьовден – празник на Българската армия </vt:lpstr>
      <vt:lpstr>Презентация на PowerPoint</vt:lpstr>
      <vt:lpstr>Благодаря за вниманието!!!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PowerPoint</dc:title>
  <dc:creator>Mihaela</dc:creator>
  <cp:lastModifiedBy>Mihaela</cp:lastModifiedBy>
  <cp:revision>24</cp:revision>
  <dcterms:created xsi:type="dcterms:W3CDTF">2020-05-06T15:39:29Z</dcterms:created>
  <dcterms:modified xsi:type="dcterms:W3CDTF">2020-05-16T10:49:57Z</dcterms:modified>
</cp:coreProperties>
</file>